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ags/tag2.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0"/>
  </p:notesMasterIdLst>
  <p:handoutMasterIdLst>
    <p:handoutMasterId r:id="rId51"/>
  </p:handoutMasterIdLst>
  <p:sldIdLst>
    <p:sldId id="256" r:id="rId2"/>
    <p:sldId id="309" r:id="rId3"/>
    <p:sldId id="338" r:id="rId4"/>
    <p:sldId id="356" r:id="rId5"/>
    <p:sldId id="384" r:id="rId6"/>
    <p:sldId id="279" r:id="rId7"/>
    <p:sldId id="281" r:id="rId8"/>
    <p:sldId id="359" r:id="rId9"/>
    <p:sldId id="360" r:id="rId10"/>
    <p:sldId id="385" r:id="rId11"/>
    <p:sldId id="363" r:id="rId12"/>
    <p:sldId id="364" r:id="rId13"/>
    <p:sldId id="366" r:id="rId14"/>
    <p:sldId id="280" r:id="rId15"/>
    <p:sldId id="258" r:id="rId16"/>
    <p:sldId id="370" r:id="rId17"/>
    <p:sldId id="371" r:id="rId18"/>
    <p:sldId id="372" r:id="rId19"/>
    <p:sldId id="373" r:id="rId20"/>
    <p:sldId id="374" r:id="rId21"/>
    <p:sldId id="375" r:id="rId22"/>
    <p:sldId id="376" r:id="rId23"/>
    <p:sldId id="377" r:id="rId24"/>
    <p:sldId id="378" r:id="rId25"/>
    <p:sldId id="379" r:id="rId26"/>
    <p:sldId id="380" r:id="rId27"/>
    <p:sldId id="381" r:id="rId28"/>
    <p:sldId id="382" r:id="rId29"/>
    <p:sldId id="383" r:id="rId30"/>
    <p:sldId id="267" r:id="rId31"/>
    <p:sldId id="270" r:id="rId32"/>
    <p:sldId id="271" r:id="rId33"/>
    <p:sldId id="346" r:id="rId34"/>
    <p:sldId id="268" r:id="rId35"/>
    <p:sldId id="354" r:id="rId36"/>
    <p:sldId id="347" r:id="rId37"/>
    <p:sldId id="353" r:id="rId38"/>
    <p:sldId id="274" r:id="rId39"/>
    <p:sldId id="351" r:id="rId40"/>
    <p:sldId id="348" r:id="rId41"/>
    <p:sldId id="277" r:id="rId42"/>
    <p:sldId id="278" r:id="rId43"/>
    <p:sldId id="275" r:id="rId44"/>
    <p:sldId id="349" r:id="rId45"/>
    <p:sldId id="369" r:id="rId46"/>
    <p:sldId id="367" r:id="rId47"/>
    <p:sldId id="357" r:id="rId48"/>
    <p:sldId id="358" r:id="rId49"/>
  </p:sldIdLst>
  <p:sldSz cx="9144000" cy="6858000" type="screen4x3"/>
  <p:notesSz cx="6810375" cy="9942513"/>
  <p:custDataLst>
    <p:tags r:id="rId52"/>
  </p:custDataLst>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2" userDrawn="1">
          <p15:clr>
            <a:srgbClr val="A4A3A4"/>
          </p15:clr>
        </p15:guide>
        <p15:guide id="2" pos="2146"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lémence le Cotillec" initials="ClC" lastIdx="1" clrIdx="0">
    <p:extLst/>
  </p:cmAuthor>
  <p:cmAuthor id="2" name="ekeryer" initials="e" lastIdx="5" clrIdx="1">
    <p:extLst>
      <p:ext uri="{19B8F6BF-5375-455C-9EA6-DF929625EA0E}">
        <p15:presenceInfo xmlns:p15="http://schemas.microsoft.com/office/powerpoint/2012/main" userId="ekeryer" providerId="None"/>
      </p:ext>
    </p:extLst>
  </p:cmAuthor>
  <p:cmAuthor id="3" name="Léa REICHERT" initials="LR" lastIdx="1" clrIdx="2">
    <p:extLst>
      <p:ext uri="{19B8F6BF-5375-455C-9EA6-DF929625EA0E}">
        <p15:presenceInfo xmlns:p15="http://schemas.microsoft.com/office/powerpoint/2012/main" userId="Léa REICHERT"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C4C2A"/>
    <a:srgbClr val="001B50"/>
    <a:srgbClr val="B21E3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2833802-FEF1-4C79-8D5D-14CF1EAF98D9}" styleName="Style léger 2 - Accentuation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0E3FDE45-AF77-4B5C-9715-49D594BDF05E}" styleName="Style léger 1 - Accentuation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7" autoAdjust="0"/>
    <p:restoredTop sz="94517" autoAdjust="0"/>
  </p:normalViewPr>
  <p:slideViewPr>
    <p:cSldViewPr>
      <p:cViewPr varScale="1">
        <p:scale>
          <a:sx n="89" d="100"/>
          <a:sy n="89" d="100"/>
        </p:scale>
        <p:origin x="1473" y="51"/>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p:cViewPr varScale="1">
        <p:scale>
          <a:sx n="50" d="100"/>
          <a:sy n="50" d="100"/>
        </p:scale>
        <p:origin x="-2672" y="-64"/>
      </p:cViewPr>
      <p:guideLst>
        <p:guide orient="horz" pos="3132"/>
        <p:guide pos="2146"/>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handoutMaster" Target="handoutMasters/handoutMaster1.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46760E2-71B6-4A9E-899D-2B335577839E}" type="doc">
      <dgm:prSet loTypeId="urn:microsoft.com/office/officeart/2009/3/layout/IncreasingArrowsProcess" loCatId="process" qsTypeId="urn:microsoft.com/office/officeart/2005/8/quickstyle/simple1" qsCatId="simple" csTypeId="urn:microsoft.com/office/officeart/2005/8/colors/colorful2" csCatId="colorful" phldr="1"/>
      <dgm:spPr/>
      <dgm:t>
        <a:bodyPr/>
        <a:lstStyle/>
        <a:p>
          <a:endParaRPr lang="fr-FR"/>
        </a:p>
      </dgm:t>
    </dgm:pt>
    <dgm:pt modelId="{4E9A9B40-3979-4D1B-B671-9BFCE4252E3D}">
      <dgm:prSet phldrT="[Texte]"/>
      <dgm:spPr/>
      <dgm:t>
        <a:bodyPr/>
        <a:lstStyle/>
        <a:p>
          <a:r>
            <a:rPr lang="fr-FR" dirty="0" smtClean="0"/>
            <a:t>Elaboration</a:t>
          </a:r>
          <a:endParaRPr lang="fr-FR" dirty="0"/>
        </a:p>
      </dgm:t>
    </dgm:pt>
    <dgm:pt modelId="{73E7290A-F60C-49B8-86E9-CEE0C0141196}" type="parTrans" cxnId="{2026521F-7AFB-4639-9DCF-12BCC23ABDBF}">
      <dgm:prSet/>
      <dgm:spPr/>
      <dgm:t>
        <a:bodyPr/>
        <a:lstStyle/>
        <a:p>
          <a:endParaRPr lang="fr-FR"/>
        </a:p>
      </dgm:t>
    </dgm:pt>
    <dgm:pt modelId="{85B4A7A1-0B85-439E-8289-AE5A170A60CF}" type="sibTrans" cxnId="{2026521F-7AFB-4639-9DCF-12BCC23ABDBF}">
      <dgm:prSet/>
      <dgm:spPr/>
      <dgm:t>
        <a:bodyPr/>
        <a:lstStyle/>
        <a:p>
          <a:endParaRPr lang="fr-FR"/>
        </a:p>
      </dgm:t>
    </dgm:pt>
    <dgm:pt modelId="{AB1F891F-BF48-4F84-82CB-70BD474AA387}">
      <dgm:prSet phldrT="[Texte]"/>
      <dgm:spPr/>
      <dgm:t>
        <a:bodyPr/>
        <a:lstStyle/>
        <a:p>
          <a:r>
            <a:rPr lang="fr-FR" dirty="0" smtClean="0"/>
            <a:t>Identification des questionnements lors des entretiens stratégiques</a:t>
          </a:r>
        </a:p>
        <a:p>
          <a:r>
            <a:rPr lang="fr-FR" dirty="0" smtClean="0"/>
            <a:t>Reprise des principales questions du référentiel</a:t>
          </a:r>
          <a:endParaRPr lang="fr-FR" dirty="0"/>
        </a:p>
      </dgm:t>
    </dgm:pt>
    <dgm:pt modelId="{C3482A67-B584-44B4-834B-052BE865DB5C}" type="parTrans" cxnId="{1C98F1E1-4A04-4173-BBB6-7E0C82EFA0A5}">
      <dgm:prSet/>
      <dgm:spPr/>
      <dgm:t>
        <a:bodyPr/>
        <a:lstStyle/>
        <a:p>
          <a:endParaRPr lang="fr-FR"/>
        </a:p>
      </dgm:t>
    </dgm:pt>
    <dgm:pt modelId="{EC86542C-6958-4CE2-B85A-B7738FF67096}" type="sibTrans" cxnId="{1C98F1E1-4A04-4173-BBB6-7E0C82EFA0A5}">
      <dgm:prSet/>
      <dgm:spPr/>
      <dgm:t>
        <a:bodyPr/>
        <a:lstStyle/>
        <a:p>
          <a:endParaRPr lang="fr-FR"/>
        </a:p>
      </dgm:t>
    </dgm:pt>
    <dgm:pt modelId="{A1DEA74F-5F73-4D9D-9639-8438FB437B73}">
      <dgm:prSet phldrT="[Texte]"/>
      <dgm:spPr/>
      <dgm:t>
        <a:bodyPr/>
        <a:lstStyle/>
        <a:p>
          <a:r>
            <a:rPr lang="fr-FR" dirty="0" smtClean="0"/>
            <a:t>Diffusion	</a:t>
          </a:r>
          <a:endParaRPr lang="fr-FR" dirty="0"/>
        </a:p>
      </dgm:t>
    </dgm:pt>
    <dgm:pt modelId="{984D1DA5-E308-46C0-9DFA-E51C6AAF7046}" type="parTrans" cxnId="{F3CC5E52-ABF9-450E-8A08-A06D0551F5BD}">
      <dgm:prSet/>
      <dgm:spPr/>
      <dgm:t>
        <a:bodyPr/>
        <a:lstStyle/>
        <a:p>
          <a:endParaRPr lang="fr-FR"/>
        </a:p>
      </dgm:t>
    </dgm:pt>
    <dgm:pt modelId="{C9D27F10-35A7-44C1-9E4F-974565DA5865}" type="sibTrans" cxnId="{F3CC5E52-ABF9-450E-8A08-A06D0551F5BD}">
      <dgm:prSet/>
      <dgm:spPr/>
      <dgm:t>
        <a:bodyPr/>
        <a:lstStyle/>
        <a:p>
          <a:endParaRPr lang="fr-FR"/>
        </a:p>
      </dgm:t>
    </dgm:pt>
    <dgm:pt modelId="{F372C91B-B7E9-469E-926C-E0B6E3B22EEE}">
      <dgm:prSet phldrT="[Texte]"/>
      <dgm:spPr/>
      <dgm:t>
        <a:bodyPr/>
        <a:lstStyle/>
        <a:p>
          <a:r>
            <a:rPr lang="fr-FR" dirty="0" smtClean="0"/>
            <a:t>Mobilisation des membres du comité de pilotage et de l’instance d’évaluation</a:t>
          </a:r>
        </a:p>
        <a:p>
          <a:r>
            <a:rPr lang="fr-FR" dirty="0" smtClean="0"/>
            <a:t>Réponses apportées au questionnaire par internet</a:t>
          </a:r>
        </a:p>
        <a:p>
          <a:r>
            <a:rPr lang="fr-FR" dirty="0" smtClean="0"/>
            <a:t>Relance effectuée par la DSP</a:t>
          </a:r>
          <a:endParaRPr lang="fr-FR" dirty="0"/>
        </a:p>
      </dgm:t>
    </dgm:pt>
    <dgm:pt modelId="{154EA1A0-8FFC-4C1E-AAB2-D30F7BC10158}" type="parTrans" cxnId="{E5EEECEF-CB18-4A3C-A0E6-550B543498F8}">
      <dgm:prSet/>
      <dgm:spPr/>
      <dgm:t>
        <a:bodyPr/>
        <a:lstStyle/>
        <a:p>
          <a:endParaRPr lang="fr-FR"/>
        </a:p>
      </dgm:t>
    </dgm:pt>
    <dgm:pt modelId="{FE6A4598-EAE6-4C45-BC58-B9C8CD855882}" type="sibTrans" cxnId="{E5EEECEF-CB18-4A3C-A0E6-550B543498F8}">
      <dgm:prSet/>
      <dgm:spPr/>
      <dgm:t>
        <a:bodyPr/>
        <a:lstStyle/>
        <a:p>
          <a:endParaRPr lang="fr-FR"/>
        </a:p>
      </dgm:t>
    </dgm:pt>
    <dgm:pt modelId="{1A254D40-6E4D-4B67-A78F-6EC5F879641F}">
      <dgm:prSet phldrT="[Texte]"/>
      <dgm:spPr/>
      <dgm:t>
        <a:bodyPr/>
        <a:lstStyle/>
        <a:p>
          <a:r>
            <a:rPr lang="fr-FR" dirty="0" smtClean="0"/>
            <a:t>Traitement</a:t>
          </a:r>
          <a:endParaRPr lang="fr-FR" dirty="0"/>
        </a:p>
      </dgm:t>
    </dgm:pt>
    <dgm:pt modelId="{9A0CB257-5B77-4204-951C-35EB28F189F3}" type="parTrans" cxnId="{0819DE14-F7ED-40C5-BDE5-488C79218569}">
      <dgm:prSet/>
      <dgm:spPr/>
      <dgm:t>
        <a:bodyPr/>
        <a:lstStyle/>
        <a:p>
          <a:endParaRPr lang="fr-FR"/>
        </a:p>
      </dgm:t>
    </dgm:pt>
    <dgm:pt modelId="{CFBAB285-9D0B-47B2-95DD-2ACF0CE8C8F7}" type="sibTrans" cxnId="{0819DE14-F7ED-40C5-BDE5-488C79218569}">
      <dgm:prSet/>
      <dgm:spPr/>
      <dgm:t>
        <a:bodyPr/>
        <a:lstStyle/>
        <a:p>
          <a:endParaRPr lang="fr-FR"/>
        </a:p>
      </dgm:t>
    </dgm:pt>
    <dgm:pt modelId="{59026BD5-C6AC-47CF-9C52-B98BD31E04BE}">
      <dgm:prSet phldrT="[Texte]"/>
      <dgm:spPr/>
      <dgm:t>
        <a:bodyPr/>
        <a:lstStyle/>
        <a:p>
          <a:r>
            <a:rPr lang="fr-FR" dirty="0" smtClean="0"/>
            <a:t>Exploitation des résultats</a:t>
          </a:r>
        </a:p>
        <a:p>
          <a:r>
            <a:rPr lang="fr-FR" dirty="0" smtClean="0"/>
            <a:t>Identification des principaux enseignements à intégrer dans les suites de la démarche (élaboration du PRS2).</a:t>
          </a:r>
          <a:endParaRPr lang="fr-FR" dirty="0"/>
        </a:p>
      </dgm:t>
    </dgm:pt>
    <dgm:pt modelId="{B4BCAADC-C0F5-4E5B-80F1-5C050F286DAB}" type="parTrans" cxnId="{17A6A336-507E-4C80-8052-8B875C7EC1AD}">
      <dgm:prSet/>
      <dgm:spPr/>
      <dgm:t>
        <a:bodyPr/>
        <a:lstStyle/>
        <a:p>
          <a:endParaRPr lang="fr-FR"/>
        </a:p>
      </dgm:t>
    </dgm:pt>
    <dgm:pt modelId="{3967745E-6EC6-4568-913B-25B83CA408E0}" type="sibTrans" cxnId="{17A6A336-507E-4C80-8052-8B875C7EC1AD}">
      <dgm:prSet/>
      <dgm:spPr/>
      <dgm:t>
        <a:bodyPr/>
        <a:lstStyle/>
        <a:p>
          <a:endParaRPr lang="fr-FR"/>
        </a:p>
      </dgm:t>
    </dgm:pt>
    <dgm:pt modelId="{83E4B8B1-648C-4C12-9A0C-1355A85D4D7F}" type="pres">
      <dgm:prSet presAssocID="{E46760E2-71B6-4A9E-899D-2B335577839E}" presName="Name0" presStyleCnt="0">
        <dgm:presLayoutVars>
          <dgm:chMax val="5"/>
          <dgm:chPref val="5"/>
          <dgm:dir/>
          <dgm:animLvl val="lvl"/>
        </dgm:presLayoutVars>
      </dgm:prSet>
      <dgm:spPr/>
      <dgm:t>
        <a:bodyPr/>
        <a:lstStyle/>
        <a:p>
          <a:endParaRPr lang="fr-FR"/>
        </a:p>
      </dgm:t>
    </dgm:pt>
    <dgm:pt modelId="{07B1930C-0D2F-4D95-8CB1-9D8665201AD5}" type="pres">
      <dgm:prSet presAssocID="{4E9A9B40-3979-4D1B-B671-9BFCE4252E3D}" presName="parentText1" presStyleLbl="node1" presStyleIdx="0" presStyleCnt="3">
        <dgm:presLayoutVars>
          <dgm:chMax/>
          <dgm:chPref val="3"/>
          <dgm:bulletEnabled val="1"/>
        </dgm:presLayoutVars>
      </dgm:prSet>
      <dgm:spPr/>
      <dgm:t>
        <a:bodyPr/>
        <a:lstStyle/>
        <a:p>
          <a:endParaRPr lang="fr-FR"/>
        </a:p>
      </dgm:t>
    </dgm:pt>
    <dgm:pt modelId="{08F01526-E0EF-4AED-9679-C6FD491C8D99}" type="pres">
      <dgm:prSet presAssocID="{4E9A9B40-3979-4D1B-B671-9BFCE4252E3D}" presName="childText1" presStyleLbl="solidAlignAcc1" presStyleIdx="0" presStyleCnt="3">
        <dgm:presLayoutVars>
          <dgm:chMax val="0"/>
          <dgm:chPref val="0"/>
          <dgm:bulletEnabled val="1"/>
        </dgm:presLayoutVars>
      </dgm:prSet>
      <dgm:spPr/>
      <dgm:t>
        <a:bodyPr/>
        <a:lstStyle/>
        <a:p>
          <a:endParaRPr lang="fr-FR"/>
        </a:p>
      </dgm:t>
    </dgm:pt>
    <dgm:pt modelId="{FF93DD89-61FD-4E60-B6CC-473175EA64F8}" type="pres">
      <dgm:prSet presAssocID="{A1DEA74F-5F73-4D9D-9639-8438FB437B73}" presName="parentText2" presStyleLbl="node1" presStyleIdx="1" presStyleCnt="3">
        <dgm:presLayoutVars>
          <dgm:chMax/>
          <dgm:chPref val="3"/>
          <dgm:bulletEnabled val="1"/>
        </dgm:presLayoutVars>
      </dgm:prSet>
      <dgm:spPr/>
      <dgm:t>
        <a:bodyPr/>
        <a:lstStyle/>
        <a:p>
          <a:endParaRPr lang="fr-FR"/>
        </a:p>
      </dgm:t>
    </dgm:pt>
    <dgm:pt modelId="{535AA04E-D140-40B2-9535-F7928D9E8027}" type="pres">
      <dgm:prSet presAssocID="{A1DEA74F-5F73-4D9D-9639-8438FB437B73}" presName="childText2" presStyleLbl="solidAlignAcc1" presStyleIdx="1" presStyleCnt="3">
        <dgm:presLayoutVars>
          <dgm:chMax val="0"/>
          <dgm:chPref val="0"/>
          <dgm:bulletEnabled val="1"/>
        </dgm:presLayoutVars>
      </dgm:prSet>
      <dgm:spPr/>
      <dgm:t>
        <a:bodyPr/>
        <a:lstStyle/>
        <a:p>
          <a:endParaRPr lang="fr-FR"/>
        </a:p>
      </dgm:t>
    </dgm:pt>
    <dgm:pt modelId="{55B76ED5-A176-49F3-98C7-9EEC457B7FC6}" type="pres">
      <dgm:prSet presAssocID="{1A254D40-6E4D-4B67-A78F-6EC5F879641F}" presName="parentText3" presStyleLbl="node1" presStyleIdx="2" presStyleCnt="3">
        <dgm:presLayoutVars>
          <dgm:chMax/>
          <dgm:chPref val="3"/>
          <dgm:bulletEnabled val="1"/>
        </dgm:presLayoutVars>
      </dgm:prSet>
      <dgm:spPr/>
      <dgm:t>
        <a:bodyPr/>
        <a:lstStyle/>
        <a:p>
          <a:endParaRPr lang="fr-FR"/>
        </a:p>
      </dgm:t>
    </dgm:pt>
    <dgm:pt modelId="{7DE8CE48-7155-4A0E-80EB-BCB3280579DD}" type="pres">
      <dgm:prSet presAssocID="{1A254D40-6E4D-4B67-A78F-6EC5F879641F}" presName="childText3" presStyleLbl="solidAlignAcc1" presStyleIdx="2" presStyleCnt="3">
        <dgm:presLayoutVars>
          <dgm:chMax val="0"/>
          <dgm:chPref val="0"/>
          <dgm:bulletEnabled val="1"/>
        </dgm:presLayoutVars>
      </dgm:prSet>
      <dgm:spPr/>
      <dgm:t>
        <a:bodyPr/>
        <a:lstStyle/>
        <a:p>
          <a:endParaRPr lang="fr-FR"/>
        </a:p>
      </dgm:t>
    </dgm:pt>
  </dgm:ptLst>
  <dgm:cxnLst>
    <dgm:cxn modelId="{D098D6F1-FDE9-4FBE-8EE1-7CD0CC23C1FD}" type="presOf" srcId="{1A254D40-6E4D-4B67-A78F-6EC5F879641F}" destId="{55B76ED5-A176-49F3-98C7-9EEC457B7FC6}" srcOrd="0" destOrd="0" presId="urn:microsoft.com/office/officeart/2009/3/layout/IncreasingArrowsProcess"/>
    <dgm:cxn modelId="{E5EEECEF-CB18-4A3C-A0E6-550B543498F8}" srcId="{A1DEA74F-5F73-4D9D-9639-8438FB437B73}" destId="{F372C91B-B7E9-469E-926C-E0B6E3B22EEE}" srcOrd="0" destOrd="0" parTransId="{154EA1A0-8FFC-4C1E-AAB2-D30F7BC10158}" sibTransId="{FE6A4598-EAE6-4C45-BC58-B9C8CD855882}"/>
    <dgm:cxn modelId="{F3CC5E52-ABF9-450E-8A08-A06D0551F5BD}" srcId="{E46760E2-71B6-4A9E-899D-2B335577839E}" destId="{A1DEA74F-5F73-4D9D-9639-8438FB437B73}" srcOrd="1" destOrd="0" parTransId="{984D1DA5-E308-46C0-9DFA-E51C6AAF7046}" sibTransId="{C9D27F10-35A7-44C1-9E4F-974565DA5865}"/>
    <dgm:cxn modelId="{B52E7C46-B912-411E-BBAD-64A1E5341803}" type="presOf" srcId="{59026BD5-C6AC-47CF-9C52-B98BD31E04BE}" destId="{7DE8CE48-7155-4A0E-80EB-BCB3280579DD}" srcOrd="0" destOrd="0" presId="urn:microsoft.com/office/officeart/2009/3/layout/IncreasingArrowsProcess"/>
    <dgm:cxn modelId="{2026521F-7AFB-4639-9DCF-12BCC23ABDBF}" srcId="{E46760E2-71B6-4A9E-899D-2B335577839E}" destId="{4E9A9B40-3979-4D1B-B671-9BFCE4252E3D}" srcOrd="0" destOrd="0" parTransId="{73E7290A-F60C-49B8-86E9-CEE0C0141196}" sibTransId="{85B4A7A1-0B85-439E-8289-AE5A170A60CF}"/>
    <dgm:cxn modelId="{55618920-3B94-444D-A6E4-0654C37AC541}" type="presOf" srcId="{F372C91B-B7E9-469E-926C-E0B6E3B22EEE}" destId="{535AA04E-D140-40B2-9535-F7928D9E8027}" srcOrd="0" destOrd="0" presId="urn:microsoft.com/office/officeart/2009/3/layout/IncreasingArrowsProcess"/>
    <dgm:cxn modelId="{C4F387F7-FEAC-4C7E-9AB5-A43C03CC5BEB}" type="presOf" srcId="{A1DEA74F-5F73-4D9D-9639-8438FB437B73}" destId="{FF93DD89-61FD-4E60-B6CC-473175EA64F8}" srcOrd="0" destOrd="0" presId="urn:microsoft.com/office/officeart/2009/3/layout/IncreasingArrowsProcess"/>
    <dgm:cxn modelId="{614EE17E-0B50-4E6D-91AD-9AF17DB3802E}" type="presOf" srcId="{AB1F891F-BF48-4F84-82CB-70BD474AA387}" destId="{08F01526-E0EF-4AED-9679-C6FD491C8D99}" srcOrd="0" destOrd="0" presId="urn:microsoft.com/office/officeart/2009/3/layout/IncreasingArrowsProcess"/>
    <dgm:cxn modelId="{B51E1FDB-C6EC-44BA-AC64-79CB35656BB7}" type="presOf" srcId="{4E9A9B40-3979-4D1B-B671-9BFCE4252E3D}" destId="{07B1930C-0D2F-4D95-8CB1-9D8665201AD5}" srcOrd="0" destOrd="0" presId="urn:microsoft.com/office/officeart/2009/3/layout/IncreasingArrowsProcess"/>
    <dgm:cxn modelId="{17A6A336-507E-4C80-8052-8B875C7EC1AD}" srcId="{1A254D40-6E4D-4B67-A78F-6EC5F879641F}" destId="{59026BD5-C6AC-47CF-9C52-B98BD31E04BE}" srcOrd="0" destOrd="0" parTransId="{B4BCAADC-C0F5-4E5B-80F1-5C050F286DAB}" sibTransId="{3967745E-6EC6-4568-913B-25B83CA408E0}"/>
    <dgm:cxn modelId="{2740C360-72C3-4B71-961F-37C8C5F4931A}" type="presOf" srcId="{E46760E2-71B6-4A9E-899D-2B335577839E}" destId="{83E4B8B1-648C-4C12-9A0C-1355A85D4D7F}" srcOrd="0" destOrd="0" presId="urn:microsoft.com/office/officeart/2009/3/layout/IncreasingArrowsProcess"/>
    <dgm:cxn modelId="{1C98F1E1-4A04-4173-BBB6-7E0C82EFA0A5}" srcId="{4E9A9B40-3979-4D1B-B671-9BFCE4252E3D}" destId="{AB1F891F-BF48-4F84-82CB-70BD474AA387}" srcOrd="0" destOrd="0" parTransId="{C3482A67-B584-44B4-834B-052BE865DB5C}" sibTransId="{EC86542C-6958-4CE2-B85A-B7738FF67096}"/>
    <dgm:cxn modelId="{0819DE14-F7ED-40C5-BDE5-488C79218569}" srcId="{E46760E2-71B6-4A9E-899D-2B335577839E}" destId="{1A254D40-6E4D-4B67-A78F-6EC5F879641F}" srcOrd="2" destOrd="0" parTransId="{9A0CB257-5B77-4204-951C-35EB28F189F3}" sibTransId="{CFBAB285-9D0B-47B2-95DD-2ACF0CE8C8F7}"/>
    <dgm:cxn modelId="{E99A318C-1845-474D-BFCB-732EDCF72F77}" type="presParOf" srcId="{83E4B8B1-648C-4C12-9A0C-1355A85D4D7F}" destId="{07B1930C-0D2F-4D95-8CB1-9D8665201AD5}" srcOrd="0" destOrd="0" presId="urn:microsoft.com/office/officeart/2009/3/layout/IncreasingArrowsProcess"/>
    <dgm:cxn modelId="{07FBC8A5-0ADD-4315-85AD-CC5EBC317D41}" type="presParOf" srcId="{83E4B8B1-648C-4C12-9A0C-1355A85D4D7F}" destId="{08F01526-E0EF-4AED-9679-C6FD491C8D99}" srcOrd="1" destOrd="0" presId="urn:microsoft.com/office/officeart/2009/3/layout/IncreasingArrowsProcess"/>
    <dgm:cxn modelId="{D91AD377-D69C-4923-AA05-AA55CEAEF909}" type="presParOf" srcId="{83E4B8B1-648C-4C12-9A0C-1355A85D4D7F}" destId="{FF93DD89-61FD-4E60-B6CC-473175EA64F8}" srcOrd="2" destOrd="0" presId="urn:microsoft.com/office/officeart/2009/3/layout/IncreasingArrowsProcess"/>
    <dgm:cxn modelId="{B78C5BA7-BA09-4DFD-A481-7CD803AB72EB}" type="presParOf" srcId="{83E4B8B1-648C-4C12-9A0C-1355A85D4D7F}" destId="{535AA04E-D140-40B2-9535-F7928D9E8027}" srcOrd="3" destOrd="0" presId="urn:microsoft.com/office/officeart/2009/3/layout/IncreasingArrowsProcess"/>
    <dgm:cxn modelId="{2C910F37-CA88-4B5F-950C-C87C2393274D}" type="presParOf" srcId="{83E4B8B1-648C-4C12-9A0C-1355A85D4D7F}" destId="{55B76ED5-A176-49F3-98C7-9EEC457B7FC6}" srcOrd="4" destOrd="0" presId="urn:microsoft.com/office/officeart/2009/3/layout/IncreasingArrowsProcess"/>
    <dgm:cxn modelId="{EAD04C93-A555-409C-B13B-C940FC19E5BB}" type="presParOf" srcId="{83E4B8B1-648C-4C12-9A0C-1355A85D4D7F}" destId="{7DE8CE48-7155-4A0E-80EB-BCB3280579DD}" srcOrd="5" destOrd="0" presId="urn:microsoft.com/office/officeart/2009/3/layout/IncreasingArrows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7B1930C-0D2F-4D95-8CB1-9D8665201AD5}">
      <dsp:nvSpPr>
        <dsp:cNvPr id="0" name=""/>
        <dsp:cNvSpPr/>
      </dsp:nvSpPr>
      <dsp:spPr>
        <a:xfrm>
          <a:off x="389025" y="7466"/>
          <a:ext cx="6638773" cy="966858"/>
        </a:xfrm>
        <a:prstGeom prst="rightArrow">
          <a:avLst>
            <a:gd name="adj1" fmla="val 50000"/>
            <a:gd name="adj2" fmla="val 5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254000" bIns="153489" numCol="1" spcCol="1270" anchor="ctr" anchorCtr="0">
          <a:noAutofit/>
        </a:bodyPr>
        <a:lstStyle/>
        <a:p>
          <a:pPr lvl="0" algn="l" defTabSz="800100">
            <a:lnSpc>
              <a:spcPct val="90000"/>
            </a:lnSpc>
            <a:spcBef>
              <a:spcPct val="0"/>
            </a:spcBef>
            <a:spcAft>
              <a:spcPct val="35000"/>
            </a:spcAft>
          </a:pPr>
          <a:r>
            <a:rPr lang="fr-FR" sz="1800" kern="1200" dirty="0" smtClean="0"/>
            <a:t>Elaboration</a:t>
          </a:r>
          <a:endParaRPr lang="fr-FR" sz="1800" kern="1200" dirty="0"/>
        </a:p>
      </dsp:txBody>
      <dsp:txXfrm>
        <a:off x="389025" y="249181"/>
        <a:ext cx="6397059" cy="483429"/>
      </dsp:txXfrm>
    </dsp:sp>
    <dsp:sp modelId="{08F01526-E0EF-4AED-9679-C6FD491C8D99}">
      <dsp:nvSpPr>
        <dsp:cNvPr id="0" name=""/>
        <dsp:cNvSpPr/>
      </dsp:nvSpPr>
      <dsp:spPr>
        <a:xfrm>
          <a:off x="389025" y="753053"/>
          <a:ext cx="2044742" cy="1862525"/>
        </a:xfrm>
        <a:prstGeom prst="rect">
          <a:avLst/>
        </a:prstGeom>
        <a:solidFill>
          <a:schemeClr val="lt1">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t" anchorCtr="0">
          <a:noAutofit/>
        </a:bodyPr>
        <a:lstStyle/>
        <a:p>
          <a:pPr lvl="0" algn="l" defTabSz="622300">
            <a:lnSpc>
              <a:spcPct val="90000"/>
            </a:lnSpc>
            <a:spcBef>
              <a:spcPct val="0"/>
            </a:spcBef>
            <a:spcAft>
              <a:spcPct val="35000"/>
            </a:spcAft>
          </a:pPr>
          <a:r>
            <a:rPr lang="fr-FR" sz="1400" kern="1200" dirty="0" smtClean="0"/>
            <a:t>Identification des questionnements lors des entretiens stratégiques</a:t>
          </a:r>
        </a:p>
        <a:p>
          <a:pPr lvl="0" algn="l" defTabSz="622300">
            <a:lnSpc>
              <a:spcPct val="90000"/>
            </a:lnSpc>
            <a:spcBef>
              <a:spcPct val="0"/>
            </a:spcBef>
            <a:spcAft>
              <a:spcPct val="35000"/>
            </a:spcAft>
          </a:pPr>
          <a:r>
            <a:rPr lang="fr-FR" sz="1400" kern="1200" dirty="0" smtClean="0"/>
            <a:t>Reprise des principales questions du référentiel</a:t>
          </a:r>
          <a:endParaRPr lang="fr-FR" sz="1400" kern="1200" dirty="0"/>
        </a:p>
      </dsp:txBody>
      <dsp:txXfrm>
        <a:off x="389025" y="753053"/>
        <a:ext cx="2044742" cy="1862525"/>
      </dsp:txXfrm>
    </dsp:sp>
    <dsp:sp modelId="{FF93DD89-61FD-4E60-B6CC-473175EA64F8}">
      <dsp:nvSpPr>
        <dsp:cNvPr id="0" name=""/>
        <dsp:cNvSpPr/>
      </dsp:nvSpPr>
      <dsp:spPr>
        <a:xfrm>
          <a:off x="2433767" y="329752"/>
          <a:ext cx="4594031" cy="966858"/>
        </a:xfrm>
        <a:prstGeom prst="rightArrow">
          <a:avLst>
            <a:gd name="adj1" fmla="val 50000"/>
            <a:gd name="adj2" fmla="val 50000"/>
          </a:avLst>
        </a:prstGeom>
        <a:solidFill>
          <a:schemeClr val="accent2">
            <a:hueOff val="2340759"/>
            <a:satOff val="-2919"/>
            <a:lumOff val="68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254000" bIns="153489" numCol="1" spcCol="1270" anchor="ctr" anchorCtr="0">
          <a:noAutofit/>
        </a:bodyPr>
        <a:lstStyle/>
        <a:p>
          <a:pPr lvl="0" algn="l" defTabSz="800100">
            <a:lnSpc>
              <a:spcPct val="90000"/>
            </a:lnSpc>
            <a:spcBef>
              <a:spcPct val="0"/>
            </a:spcBef>
            <a:spcAft>
              <a:spcPct val="35000"/>
            </a:spcAft>
          </a:pPr>
          <a:r>
            <a:rPr lang="fr-FR" sz="1800" kern="1200" dirty="0" smtClean="0"/>
            <a:t>Diffusion	</a:t>
          </a:r>
          <a:endParaRPr lang="fr-FR" sz="1800" kern="1200" dirty="0"/>
        </a:p>
      </dsp:txBody>
      <dsp:txXfrm>
        <a:off x="2433767" y="571467"/>
        <a:ext cx="4352317" cy="483429"/>
      </dsp:txXfrm>
    </dsp:sp>
    <dsp:sp modelId="{535AA04E-D140-40B2-9535-F7928D9E8027}">
      <dsp:nvSpPr>
        <dsp:cNvPr id="0" name=""/>
        <dsp:cNvSpPr/>
      </dsp:nvSpPr>
      <dsp:spPr>
        <a:xfrm>
          <a:off x="2433767" y="1075340"/>
          <a:ext cx="2044742" cy="1862525"/>
        </a:xfrm>
        <a:prstGeom prst="rect">
          <a:avLst/>
        </a:prstGeom>
        <a:solidFill>
          <a:schemeClr val="lt1">
            <a:hueOff val="0"/>
            <a:satOff val="0"/>
            <a:lumOff val="0"/>
            <a:alphaOff val="0"/>
          </a:schemeClr>
        </a:solidFill>
        <a:ln w="25400" cap="flat" cmpd="sng" algn="ctr">
          <a:solidFill>
            <a:schemeClr val="accent2">
              <a:hueOff val="2340759"/>
              <a:satOff val="-2919"/>
              <a:lumOff val="68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t" anchorCtr="0">
          <a:noAutofit/>
        </a:bodyPr>
        <a:lstStyle/>
        <a:p>
          <a:pPr lvl="0" algn="l" defTabSz="622300">
            <a:lnSpc>
              <a:spcPct val="90000"/>
            </a:lnSpc>
            <a:spcBef>
              <a:spcPct val="0"/>
            </a:spcBef>
            <a:spcAft>
              <a:spcPct val="35000"/>
            </a:spcAft>
          </a:pPr>
          <a:r>
            <a:rPr lang="fr-FR" sz="1400" kern="1200" dirty="0" smtClean="0"/>
            <a:t>Mobilisation des membres du comité de pilotage et de l’instance d’évaluation</a:t>
          </a:r>
        </a:p>
        <a:p>
          <a:pPr lvl="0" algn="l" defTabSz="622300">
            <a:lnSpc>
              <a:spcPct val="90000"/>
            </a:lnSpc>
            <a:spcBef>
              <a:spcPct val="0"/>
            </a:spcBef>
            <a:spcAft>
              <a:spcPct val="35000"/>
            </a:spcAft>
          </a:pPr>
          <a:r>
            <a:rPr lang="fr-FR" sz="1400" kern="1200" dirty="0" smtClean="0"/>
            <a:t>Réponses apportées au questionnaire par internet</a:t>
          </a:r>
        </a:p>
        <a:p>
          <a:pPr lvl="0" algn="l" defTabSz="622300">
            <a:lnSpc>
              <a:spcPct val="90000"/>
            </a:lnSpc>
            <a:spcBef>
              <a:spcPct val="0"/>
            </a:spcBef>
            <a:spcAft>
              <a:spcPct val="35000"/>
            </a:spcAft>
          </a:pPr>
          <a:r>
            <a:rPr lang="fr-FR" sz="1400" kern="1200" dirty="0" smtClean="0"/>
            <a:t>Relance effectuée par la DSP</a:t>
          </a:r>
          <a:endParaRPr lang="fr-FR" sz="1400" kern="1200" dirty="0"/>
        </a:p>
      </dsp:txBody>
      <dsp:txXfrm>
        <a:off x="2433767" y="1075340"/>
        <a:ext cx="2044742" cy="1862525"/>
      </dsp:txXfrm>
    </dsp:sp>
    <dsp:sp modelId="{55B76ED5-A176-49F3-98C7-9EEC457B7FC6}">
      <dsp:nvSpPr>
        <dsp:cNvPr id="0" name=""/>
        <dsp:cNvSpPr/>
      </dsp:nvSpPr>
      <dsp:spPr>
        <a:xfrm>
          <a:off x="4478509" y="652038"/>
          <a:ext cx="2549288" cy="966858"/>
        </a:xfrm>
        <a:prstGeom prst="rightArrow">
          <a:avLst>
            <a:gd name="adj1" fmla="val 50000"/>
            <a:gd name="adj2" fmla="val 50000"/>
          </a:avLst>
        </a:prstGeom>
        <a:solidFill>
          <a:schemeClr val="accent2">
            <a:hueOff val="4681519"/>
            <a:satOff val="-5839"/>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254000" bIns="153489" numCol="1" spcCol="1270" anchor="ctr" anchorCtr="0">
          <a:noAutofit/>
        </a:bodyPr>
        <a:lstStyle/>
        <a:p>
          <a:pPr lvl="0" algn="l" defTabSz="800100">
            <a:lnSpc>
              <a:spcPct val="90000"/>
            </a:lnSpc>
            <a:spcBef>
              <a:spcPct val="0"/>
            </a:spcBef>
            <a:spcAft>
              <a:spcPct val="35000"/>
            </a:spcAft>
          </a:pPr>
          <a:r>
            <a:rPr lang="fr-FR" sz="1800" kern="1200" dirty="0" smtClean="0"/>
            <a:t>Traitement</a:t>
          </a:r>
          <a:endParaRPr lang="fr-FR" sz="1800" kern="1200" dirty="0"/>
        </a:p>
      </dsp:txBody>
      <dsp:txXfrm>
        <a:off x="4478509" y="893753"/>
        <a:ext cx="2307574" cy="483429"/>
      </dsp:txXfrm>
    </dsp:sp>
    <dsp:sp modelId="{7DE8CE48-7155-4A0E-80EB-BCB3280579DD}">
      <dsp:nvSpPr>
        <dsp:cNvPr id="0" name=""/>
        <dsp:cNvSpPr/>
      </dsp:nvSpPr>
      <dsp:spPr>
        <a:xfrm>
          <a:off x="4478509" y="1397626"/>
          <a:ext cx="2044742" cy="1835267"/>
        </a:xfrm>
        <a:prstGeom prst="rect">
          <a:avLst/>
        </a:prstGeom>
        <a:solidFill>
          <a:schemeClr val="lt1">
            <a:hueOff val="0"/>
            <a:satOff val="0"/>
            <a:lumOff val="0"/>
            <a:alphaOff val="0"/>
          </a:schemeClr>
        </a:solidFill>
        <a:ln w="25400" cap="flat" cmpd="sng" algn="ctr">
          <a:solidFill>
            <a:schemeClr val="accent2">
              <a:hueOff val="4681519"/>
              <a:satOff val="-5839"/>
              <a:lumOff val="137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t" anchorCtr="0">
          <a:noAutofit/>
        </a:bodyPr>
        <a:lstStyle/>
        <a:p>
          <a:pPr lvl="0" algn="l" defTabSz="622300">
            <a:lnSpc>
              <a:spcPct val="90000"/>
            </a:lnSpc>
            <a:spcBef>
              <a:spcPct val="0"/>
            </a:spcBef>
            <a:spcAft>
              <a:spcPct val="35000"/>
            </a:spcAft>
          </a:pPr>
          <a:r>
            <a:rPr lang="fr-FR" sz="1400" kern="1200" dirty="0" smtClean="0"/>
            <a:t>Exploitation des résultats</a:t>
          </a:r>
        </a:p>
        <a:p>
          <a:pPr lvl="0" algn="l" defTabSz="622300">
            <a:lnSpc>
              <a:spcPct val="90000"/>
            </a:lnSpc>
            <a:spcBef>
              <a:spcPct val="0"/>
            </a:spcBef>
            <a:spcAft>
              <a:spcPct val="35000"/>
            </a:spcAft>
          </a:pPr>
          <a:r>
            <a:rPr lang="fr-FR" sz="1400" kern="1200" dirty="0" smtClean="0"/>
            <a:t>Identification des principaux enseignements à intégrer dans les suites de la démarche (élaboration du PRS2).</a:t>
          </a:r>
          <a:endParaRPr lang="fr-FR" sz="1400" kern="1200" dirty="0"/>
        </a:p>
      </dsp:txBody>
      <dsp:txXfrm>
        <a:off x="4478509" y="1397626"/>
        <a:ext cx="2044742" cy="1835267"/>
      </dsp:txXfrm>
    </dsp:sp>
  </dsp:spTree>
</dsp:drawing>
</file>

<file path=ppt/diagrams/layout1.xml><?xml version="1.0" encoding="utf-8"?>
<dgm:layoutDef xmlns:dgm="http://schemas.openxmlformats.org/drawingml/2006/diagram" xmlns:a="http://schemas.openxmlformats.org/drawingml/2006/main" uniqueId="urn:microsoft.com/office/officeart/2009/3/layout/IncreasingArrowsProcess">
  <dgm:title val=""/>
  <dgm:desc val=""/>
  <dgm:catLst>
    <dgm:cat type="process" pri="5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Lst>
      <dgm:cxnLst>
        <dgm:cxn modelId="40" srcId="0" destId="10" srcOrd="0" destOrd="0"/>
        <dgm:cxn modelId="12" srcId="10" destId="11" srcOrd="0" destOrd="0"/>
        <dgm:cxn modelId="50" srcId="0" destId="20" srcOrd="1" destOrd="0"/>
        <dgm:cxn modelId="22" srcId="20" destId="2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val="5"/>
      <dgm:chPref val="5"/>
      <dgm:dir/>
      <dgm:animLvl val="lvl"/>
    </dgm:varLst>
    <dgm:shape xmlns:r="http://schemas.openxmlformats.org/officeDocument/2006/relationships" r:blip="">
      <dgm:adjLst/>
    </dgm:shape>
    <dgm:choose name="Name1">
      <dgm:if name="Name2" axis="ch" ptType="node" func="cnt" op="equ" val="1">
        <dgm:choose name="Name3">
          <dgm:if name="Name4" axis="ch ch" ptType="node node" func="cnt" op="equ" val="0">
            <dgm:alg type="composite">
              <dgm:param type="ar" val="6.8662"/>
            </dgm:alg>
            <dgm:choose name="Name5">
              <dgm:if name="Name6" func="var" arg="dir" op="equ" val="norm">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if>
              <dgm:else name="Name7">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else>
            </dgm:choose>
          </dgm:if>
          <dgm:else name="Name8">
            <dgm:alg type="composite">
              <dgm:param type="ar" val="1.9864"/>
            </dgm:alg>
            <dgm:choose name="Name9">
              <dgm:if name="Name10" func="var" arg="dir" op="equ" val="norm">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
                  <dgm:constr type="t" for="ch" forName="childText1" refType="h" fact="0.224"/>
                  <dgm:constr type="w" for="ch" forName="childText1" refType="w" fact="0.9241"/>
                  <dgm:constr type="h" for="ch" forName="childText1" refType="h" fact="0.776"/>
                </dgm:constrLst>
              </dgm:if>
              <dgm:else name="Name11">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076"/>
                  <dgm:constr type="t" for="ch" forName="childText1" refType="h" fact="0.224"/>
                  <dgm:constr type="w" for="ch" forName="childText1" refType="w" fact="0.9241"/>
                  <dgm:constr type="h" for="ch" forName="childText1" refType="h" fact="0.776"/>
                </dgm:constrLst>
              </dgm:else>
            </dgm:choose>
          </dgm:else>
        </dgm:choose>
      </dgm:if>
      <dgm:if name="Name12" axis="ch" ptType="node" func="cnt" op="equ" val="2">
        <dgm:choose name="Name13">
          <dgm:if name="Name14" axis="ch ch" ptType="node node" func="cnt" op="equ" val="0">
            <dgm:alg type="composite">
              <dgm:param type="ar" val="5.1498"/>
            </dgm:alg>
            <dgm:choose name="Name15">
              <dgm:if name="Name16" func="var" arg="dir" op="equ" val="norm">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462"/>
                  <dgm:constr type="t" for="ch" forName="parentText2" refType="h" fact="0.2499"/>
                  <dgm:constr type="w" for="ch" forName="parentText2" refType="w" fact="0.538"/>
                  <dgm:constr type="h" for="ch" forName="parentText2" refType="h" fact="0.7501"/>
                </dgm:constrLst>
              </dgm:if>
              <dgm:else name="Name17">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
                  <dgm:constr type="t" for="ch" forName="parentText2" refType="h" fact="0.2499"/>
                  <dgm:constr type="w" for="ch" forName="parentText2" refType="w" fact="0.538"/>
                  <dgm:constr type="h" for="ch" forName="parentText2" refType="h" fact="0.7501"/>
                </dgm:constrLst>
              </dgm:else>
            </dgm:choose>
          </dgm:if>
          <dgm:else name="Name18">
            <dgm:alg type="composite">
              <dgm:param type="ar" val="2.0563"/>
            </dgm:alg>
            <dgm:choose name="Name19">
              <dgm:if name="Name2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462"/>
                  <dgm:constr type="t" for="ch" forName="parentText2" refType="h" fact="0.0998"/>
                  <dgm:constr type="w" for="ch" forName="parentText2" refType="w" fact="0.538"/>
                  <dgm:constr type="h" for="ch" forName="parentText2" refType="h" fact="0.2995"/>
                  <dgm:constr type="l" for="ch" forName="childText1" refType="w" fact="0"/>
                  <dgm:constr type="t" for="ch" forName="childText1" refType="h" fact="0.2317"/>
                  <dgm:constr type="w" for="ch" forName="childText1" refType="w" fact="0.462"/>
                  <dgm:constr type="h" for="ch" forName="childText1" refType="h" fact="0.6685"/>
                  <dgm:constr type="l" for="ch" forName="childText2" refType="w" fact="0.462"/>
                  <dgm:constr type="t" for="ch" forName="childText2" refType="h" fact="0.3315"/>
                  <dgm:constr type="w" for="ch" forName="childText2" refType="w" fact="0.462"/>
                  <dgm:constr type="h" for="ch" forName="childText2" refType="h" fact="0.6685"/>
                </dgm:constrLst>
              </dgm:if>
              <dgm:else name="Name2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
                  <dgm:constr type="t" for="ch" forName="parentText2" refType="h" fact="0.0998"/>
                  <dgm:constr type="w" for="ch" forName="parentText2" refType="w" fact="0.538"/>
                  <dgm:constr type="h" for="ch" forName="parentText2" refType="h" fact="0.2995"/>
                  <dgm:constr type="l" for="ch" forName="childText1" refType="w" fact="0.538"/>
                  <dgm:constr type="t" for="ch" forName="childText1" refType="h" fact="0.2317"/>
                  <dgm:constr type="w" for="ch" forName="childText1" refType="w" fact="0.462"/>
                  <dgm:constr type="h" for="ch" forName="childText1" refType="h" fact="0.6685"/>
                  <dgm:constr type="l" for="ch" forName="childText2" refType="w" fact="0.076"/>
                  <dgm:constr type="t" for="ch" forName="childText2" refType="h" fact="0.3315"/>
                  <dgm:constr type="w" for="ch" forName="childText2" refType="w" fact="0.462"/>
                  <dgm:constr type="h" for="ch" forName="childText2" refType="h" fact="0.6685"/>
                </dgm:constrLst>
              </dgm:else>
            </dgm:choose>
          </dgm:else>
        </dgm:choose>
      </dgm:if>
      <dgm:if name="Name22" axis="ch" ptType="node" func="cnt" op="equ" val="3">
        <dgm:choose name="Name23">
          <dgm:if name="Name24" axis="ch ch" ptType="node node" func="cnt" op="equ" val="0">
            <dgm:alg type="composite">
              <dgm:param type="ar" val="4.1198"/>
            </dgm:alg>
            <dgm:choose name="Name25">
              <dgm:if name="Name2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308"/>
                  <dgm:constr type="t" for="ch" forName="parentText2" refType="h" fact="0.2"/>
                  <dgm:constr type="w" for="ch" forName="parentText2" refType="w" fact="0.692"/>
                  <dgm:constr type="h" for="ch" forName="parentText2" refType="h" fact="0.6"/>
                  <dgm:constr type="l" for="ch" forName="parentText3" refType="w" fact="0.616"/>
                  <dgm:constr type="t" for="ch" forName="parentText3" refType="h" fact="0.4"/>
                  <dgm:constr type="w" for="ch" forName="parentText3" refType="w" fact="0.384"/>
                  <dgm:constr type="h" for="ch" forName="parentText3" refType="h" fact="0.6"/>
                </dgm:constrLst>
              </dgm:if>
              <dgm:else name="Name2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
                  <dgm:constr type="t" for="ch" forName="parentText2" refType="h" fact="0.2"/>
                  <dgm:constr type="w" for="ch" forName="parentText2" refType="w" fact="0.692"/>
                  <dgm:constr type="h" for="ch" forName="parentText2" refType="h" fact="0.6"/>
                  <dgm:constr type="l" for="ch" forName="parentText3" refType="w" fact="0"/>
                  <dgm:constr type="t" for="ch" forName="parentText3" refType="h" fact="0.4"/>
                  <dgm:constr type="w" for="ch" forName="parentText3" refType="w" fact="0.384"/>
                  <dgm:constr type="h" for="ch" forName="parentText3" refType="h" fact="0.6"/>
                </dgm:constrLst>
              </dgm:else>
            </dgm:choose>
          </dgm:if>
          <dgm:else name="Name28">
            <dgm:alg type="composite">
              <dgm:param type="ar" val="2.0702"/>
            </dgm:alg>
            <dgm:choose name="Name29">
              <dgm:if name="Name3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
                  <dgm:constr type="t" for="ch" forName="childText1" refType="h" fact="0.2325"/>
                  <dgm:constr type="w" for="ch" forName="childText1" refType="w" fact="0.308"/>
                  <dgm:constr type="h" for="ch" forName="childText1" refType="h" fact="0.5808"/>
                  <dgm:constr type="l" for="ch" forName="childText2" refType="w" fact="0.308"/>
                  <dgm:constr type="t" for="ch" forName="childText2" refType="h" fact="0.333"/>
                  <dgm:constr type="w" for="ch" forName="childText2" refType="w" fact="0.308"/>
                  <dgm:constr type="h" for="ch" forName="childText2" refType="h" fact="0.5808"/>
                  <dgm:constr type="l" for="ch" forName="childText3" refType="w" fact="0.61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308"/>
                  <dgm:constr type="t" for="ch" forName="parentText2" refType="h" fact="0.1005"/>
                  <dgm:constr type="w" for="ch" forName="parentText2" refType="w" fact="0.692"/>
                  <dgm:constr type="h" for="ch" forName="parentText2" refType="h" fact="0.3015"/>
                  <dgm:constr type="l" for="ch" forName="parentText3" refType="w" fact="0.616"/>
                  <dgm:constr type="t" for="ch" forName="parentText3" refType="h" fact="0.201"/>
                  <dgm:constr type="w" for="ch" forName="parentText3" refType="w" fact="0.384"/>
                  <dgm:constr type="h" for="ch" forName="parentText3" refType="h" fact="0.3015"/>
                </dgm:constrLst>
              </dgm:if>
              <dgm:else name="Name3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692"/>
                  <dgm:constr type="t" for="ch" forName="childText1" refType="h" fact="0.2325"/>
                  <dgm:constr type="w" for="ch" forName="childText1" refType="w" fact="0.308"/>
                  <dgm:constr type="h" for="ch" forName="childText1" refType="h" fact="0.5808"/>
                  <dgm:constr type="l" for="ch" forName="childText2" refType="w" fact="0.384"/>
                  <dgm:constr type="t" for="ch" forName="childText2" refType="h" fact="0.333"/>
                  <dgm:constr type="w" for="ch" forName="childText2" refType="w" fact="0.308"/>
                  <dgm:constr type="h" for="ch" forName="childText2" refType="h" fact="0.5808"/>
                  <dgm:constr type="l" for="ch" forName="childText3" refType="w" fact="0.07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
                  <dgm:constr type="t" for="ch" forName="parentText2" refType="h" fact="0.1005"/>
                  <dgm:constr type="w" for="ch" forName="parentText2" refType="w" fact="0.692"/>
                  <dgm:constr type="h" for="ch" forName="parentText2" refType="h" fact="0.3015"/>
                  <dgm:constr type="l" for="ch" forName="parentText3" refType="w" fact="0"/>
                  <dgm:constr type="t" for="ch" forName="parentText3" refType="h" fact="0.201"/>
                  <dgm:constr type="w" for="ch" forName="parentText3" refType="w" fact="0.384"/>
                  <dgm:constr type="h" for="ch" forName="parentText3" refType="h" fact="0.3015"/>
                </dgm:constrLst>
              </dgm:else>
            </dgm:choose>
          </dgm:else>
        </dgm:choose>
      </dgm:if>
      <dgm:if name="Name32" axis="ch" ptType="node" func="cnt" op="equ" val="4">
        <dgm:choose name="Name33">
          <dgm:if name="Name34" axis="ch ch" ptType="node node" func="cnt" op="equ" val="0">
            <dgm:alg type="composite">
              <dgm:param type="ar" val="3.435"/>
            </dgm:alg>
            <dgm:choose name="Name35">
              <dgm:if name="Name3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2305"/>
                  <dgm:constr type="t" for="ch" forName="parentText2" refType="h" fact="0.1666"/>
                  <dgm:constr type="w" for="ch" forName="parentText2" refType="w" fact="0.7695"/>
                  <dgm:constr type="h" for="ch" forName="parentText2" refType="h" fact="0.5001"/>
                  <dgm:constr type="l" for="ch" forName="parentText3" refType="w" fact="0.461"/>
                  <dgm:constr type="t" for="ch" forName="parentText3" refType="h" fact="0.3333"/>
                  <dgm:constr type="w" for="ch" forName="parentText3" refType="w" fact="0.539"/>
                  <dgm:constr type="h" for="ch" forName="parentText3" refType="h" fact="0.5001"/>
                  <dgm:constr type="l" for="ch" forName="parentText4" refType="w" fact="0.6915"/>
                  <dgm:constr type="t" for="ch" forName="parentText4" refType="h" fact="0.4999"/>
                  <dgm:constr type="w" for="ch" forName="parentText4" refType="w" fact="0.3085"/>
                  <dgm:constr type="h" for="ch" forName="parentText4" refType="h" fact="0.5001"/>
                </dgm:constrLst>
              </dgm:if>
              <dgm:else name="Name3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
                  <dgm:constr type="t" for="ch" forName="parentText2" refType="h" fact="0.1666"/>
                  <dgm:constr type="w" for="ch" forName="parentText2" refType="w" fact="0.7695"/>
                  <dgm:constr type="h" for="ch" forName="parentText2" refType="h" fact="0.5001"/>
                  <dgm:constr type="l" for="ch" forName="parentText3" refType="w" fact="0"/>
                  <dgm:constr type="t" for="ch" forName="parentText3" refType="h" fact="0.3333"/>
                  <dgm:constr type="w" for="ch" forName="parentText3" refType="w" fact="0.539"/>
                  <dgm:constr type="h" for="ch" forName="parentText3" refType="h" fact="0.5001"/>
                  <dgm:constr type="l" for="ch" forName="parentText4" refType="w" fact="0"/>
                  <dgm:constr type="t" for="ch" forName="parentText4" refType="h" fact="0.4999"/>
                  <dgm:constr type="w" for="ch" forName="parentText4" refType="w" fact="0.3085"/>
                  <dgm:constr type="h" for="ch" forName="parentText4" refType="h" fact="0.5001"/>
                </dgm:constrLst>
              </dgm:else>
            </dgm:choose>
          </dgm:if>
          <dgm:else name="Name38">
            <dgm:alg type="composite">
              <dgm:param type="ar" val="1.9377"/>
            </dgm:alg>
            <dgm:choose name="Name39">
              <dgm:if name="Name4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
                  <dgm:constr type="t" for="ch" forName="childText1" refType="h" fact="0.218"/>
                  <dgm:constr type="w" for="ch" forName="childText1" refType="w" fact="0.2305"/>
                  <dgm:constr type="h" for="ch" forName="childText1" refType="h" fact="0.5218"/>
                  <dgm:constr type="l" for="ch" forName="childText2" refType="w" fact="0.2305"/>
                  <dgm:constr type="t" for="ch" forName="childText2" refType="h" fact="0.312"/>
                  <dgm:constr type="w" for="ch" forName="childText2" refType="w" fact="0.2305"/>
                  <dgm:constr type="h" for="ch" forName="childText2" refType="h" fact="0.5085"/>
                  <dgm:constr type="l" for="ch" forName="childText3" refType="w" fact="0.461"/>
                  <dgm:constr type="t" for="ch" forName="childText3" refType="h" fact="0.406"/>
                  <dgm:constr type="w" for="ch" forName="childText3" refType="w" fact="0.2305"/>
                  <dgm:constr type="h" for="ch" forName="childText3" refType="h" fact="0.5119"/>
                  <dgm:constr type="l" for="ch" forName="childText4" refType="w" fact="0.6915"/>
                  <dgm:constr type="t" for="ch" forName="childText4" refType="h" fact="0.5"/>
                  <dgm:constr type="w" for="ch" forName="childText4" refType="w" fact="0.232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2305"/>
                  <dgm:constr type="t" for="ch" forName="parentText2" refType="h" fact="0.094"/>
                  <dgm:constr type="w" for="ch" forName="parentText2" refType="w" fact="0.7695"/>
                  <dgm:constr type="h" for="ch" forName="parentText2" refType="h" fact="0.2821"/>
                  <dgm:constr type="l" for="ch" forName="parentText3" refType="w" fact="0.461"/>
                  <dgm:constr type="t" for="ch" forName="parentText3" refType="h" fact="0.188"/>
                  <dgm:constr type="w" for="ch" forName="parentText3" refType="w" fact="0.539"/>
                  <dgm:constr type="h" for="ch" forName="parentText3" refType="h" fact="0.2821"/>
                  <dgm:constr type="l" for="ch" forName="parentText4" refType="w" fact="0.6915"/>
                  <dgm:constr type="t" for="ch" forName="parentText4" refType="h" fact="0.282"/>
                  <dgm:constr type="w" for="ch" forName="parentText4" refType="w" fact="0.3085"/>
                  <dgm:constr type="h" for="ch" forName="parentText4" refType="h" fact="0.2821"/>
                </dgm:constrLst>
              </dgm:if>
              <dgm:else name="Name4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7695"/>
                  <dgm:constr type="t" for="ch" forName="childText1" refType="h" fact="0.218"/>
                  <dgm:constr type="w" for="ch" forName="childText1" refType="w" fact="0.2305"/>
                  <dgm:constr type="h" for="ch" forName="childText1" refType="h" fact="0.5218"/>
                  <dgm:constr type="l" for="ch" forName="childText2" refType="w" fact="0.539"/>
                  <dgm:constr type="t" for="ch" forName="childText2" refType="h" fact="0.312"/>
                  <dgm:constr type="w" for="ch" forName="childText2" refType="w" fact="0.2305"/>
                  <dgm:constr type="h" for="ch" forName="childText2" refType="h" fact="0.5085"/>
                  <dgm:constr type="l" for="ch" forName="childText3" refType="w" fact="0.3085"/>
                  <dgm:constr type="t" for="ch" forName="childText3" refType="h" fact="0.406"/>
                  <dgm:constr type="w" for="ch" forName="childText3" refType="w" fact="0.2305"/>
                  <dgm:constr type="h" for="ch" forName="childText3" refType="h" fact="0.5119"/>
                  <dgm:constr type="l" for="ch" forName="childText4" refType="w" fact="0.076"/>
                  <dgm:constr type="t" for="ch" forName="childText4" refType="h" fact="0.5"/>
                  <dgm:constr type="w" for="ch" forName="childText4" refType="w" fact="0.234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
                  <dgm:constr type="t" for="ch" forName="parentText2" refType="h" fact="0.094"/>
                  <dgm:constr type="w" for="ch" forName="parentText2" refType="w" fact="0.7695"/>
                  <dgm:constr type="h" for="ch" forName="parentText2" refType="h" fact="0.2821"/>
                  <dgm:constr type="l" for="ch" forName="parentText3" refType="w" fact="0"/>
                  <dgm:constr type="t" for="ch" forName="parentText3" refType="h" fact="0.188"/>
                  <dgm:constr type="w" for="ch" forName="parentText3" refType="w" fact="0.539"/>
                  <dgm:constr type="h" for="ch" forName="parentText3" refType="h" fact="0.2821"/>
                  <dgm:constr type="l" for="ch" forName="parentText4" refType="w" fact="0"/>
                  <dgm:constr type="t" for="ch" forName="parentText4" refType="h" fact="0.282"/>
                  <dgm:constr type="w" for="ch" forName="parentText4" refType="w" fact="0.3085"/>
                  <dgm:constr type="h" for="ch" forName="parentText4" refType="h" fact="0.2821"/>
                </dgm:constrLst>
              </dgm:else>
            </dgm:choose>
          </dgm:else>
        </dgm:choose>
      </dgm:if>
      <dgm:else name="Name42">
        <dgm:choose name="Name43">
          <dgm:if name="Name44" axis="ch ch" ptType="node node" func="cnt" op="equ" val="0">
            <dgm:alg type="composite">
              <dgm:param type="ar" val="2.9463"/>
            </dgm:alg>
            <dgm:choose name="Name45">
              <dgm:if name="Name4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1848"/>
                  <dgm:constr type="t" for="ch" forName="parentText2" refType="h" fact="0.1429"/>
                  <dgm:constr type="w" for="ch" forName="parentText2" refType="w" fact="0.8152"/>
                  <dgm:constr type="h" for="ch" forName="parentText2" refType="h" fact="0.4285"/>
                  <dgm:constr type="l" for="ch" forName="parentText3" refType="w" fact="0.3696"/>
                  <dgm:constr type="t" for="ch" forName="parentText3" refType="h" fact="0.2858"/>
                  <dgm:constr type="w" for="ch" forName="parentText3" refType="w" fact="0.6304"/>
                  <dgm:constr type="h" for="ch" forName="parentText3" refType="h" fact="0.4285"/>
                  <dgm:constr type="l" for="ch" forName="parentText4" refType="w" fact="0.5545"/>
                  <dgm:constr type="t" for="ch" forName="parentText4" refType="h" fact="0.4286"/>
                  <dgm:constr type="w" for="ch" forName="parentText4" refType="w" fact="0.4455"/>
                  <dgm:constr type="h" for="ch" forName="parentText4" refType="h" fact="0.4285"/>
                  <dgm:constr type="l" for="ch" forName="parentText5" refType="w" fact="0.7393"/>
                  <dgm:constr type="t" for="ch" forName="parentText5" refType="h" fact="0.5715"/>
                  <dgm:constr type="w" for="ch" forName="parentText5" refType="w" fact="0.2607"/>
                  <dgm:constr type="h" for="ch" forName="parentText5" refType="h" fact="0.4285"/>
                </dgm:constrLst>
              </dgm:if>
              <dgm:else name="Name4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
                  <dgm:constr type="t" for="ch" forName="parentText2" refType="h" fact="0.1429"/>
                  <dgm:constr type="w" for="ch" forName="parentText2" refType="w" fact="0.8152"/>
                  <dgm:constr type="h" for="ch" forName="parentText2" refType="h" fact="0.4285"/>
                  <dgm:constr type="l" for="ch" forName="parentText3" refType="w" fact="0"/>
                  <dgm:constr type="t" for="ch" forName="parentText3" refType="h" fact="0.2858"/>
                  <dgm:constr type="w" for="ch" forName="parentText3" refType="w" fact="0.6304"/>
                  <dgm:constr type="h" for="ch" forName="parentText3" refType="h" fact="0.4285"/>
                  <dgm:constr type="l" for="ch" forName="parentText4" refType="w" fact="0"/>
                  <dgm:constr type="t" for="ch" forName="parentText4" refType="h" fact="0.4286"/>
                  <dgm:constr type="w" for="ch" forName="parentText4" refType="w" fact="0.4455"/>
                  <dgm:constr type="h" for="ch" forName="parentText4" refType="h" fact="0.4285"/>
                  <dgm:constr type="l" for="ch" forName="parentText5" refType="w" fact="0"/>
                  <dgm:constr type="t" for="ch" forName="parentText5" refType="h" fact="0.5715"/>
                  <dgm:constr type="w" for="ch" forName="parentText5" refType="w" fact="0.2607"/>
                  <dgm:constr type="h" for="ch" forName="parentText5" refType="h" fact="0.4285"/>
                </dgm:constrLst>
              </dgm:else>
            </dgm:choose>
          </dgm:if>
          <dgm:else name="Name48">
            <dgm:alg type="composite">
              <dgm:param type="ar" val="1.7837"/>
            </dgm:alg>
            <dgm:choose name="Name49">
              <dgm:if name="Name5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
                  <dgm:constr type="t" for="ch" forName="childText1" refType="h" fact="0.1997"/>
                  <dgm:constr type="w" for="ch" forName="childText1" refType="w" fact="0.18482"/>
                  <dgm:constr type="h" for="ch" forName="childText1" refType="h" fact="0.4763"/>
                  <dgm:constr type="l" for="ch" forName="childText2" refType="w" fact="0.1848"/>
                  <dgm:constr type="t" for="ch" forName="childText2" refType="h" fact="0.2862"/>
                  <dgm:constr type="w" for="ch" forName="childText2" refType="w" fact="0.18482"/>
                  <dgm:constr type="h" for="ch" forName="childText2" refType="h" fact="0.4763"/>
                  <dgm:constr type="l" for="ch" forName="childText3" refType="w" fact="0.3696"/>
                  <dgm:constr type="t" for="ch" forName="childText3" refType="h" fact="0.3727"/>
                  <dgm:constr type="w" for="ch" forName="childText3" refType="w" fact="0.18482"/>
                  <dgm:constr type="h" for="ch" forName="childText3" refType="h" fact="0.4763"/>
                  <dgm:constr type="l" for="ch" forName="childText4" refType="w" fact="0.5545"/>
                  <dgm:constr type="t" for="ch" forName="childText4" refType="h" fact="0.4592"/>
                  <dgm:constr type="w" for="ch" forName="childText4" refType="w" fact="0.18482"/>
                  <dgm:constr type="h" for="ch" forName="childText4" refType="h" fact="0.4763"/>
                  <dgm:constr type="l" for="ch" forName="childText5" refType="w" fact="0.7393"/>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1848"/>
                  <dgm:constr type="t" for="ch" forName="parentText2" refType="h" fact="0.0865"/>
                  <dgm:constr type="w" for="ch" forName="parentText2" refType="w" fact="0.8152"/>
                  <dgm:constr type="h" for="ch" forName="parentText2" refType="h" fact="0.2594"/>
                  <dgm:constr type="l" for="ch" forName="parentText3" refType="w" fact="0.3696"/>
                  <dgm:constr type="t" for="ch" forName="parentText3" refType="h" fact="0.173"/>
                  <dgm:constr type="w" for="ch" forName="parentText3" refType="w" fact="0.6304"/>
                  <dgm:constr type="h" for="ch" forName="parentText3" refType="h" fact="0.2594"/>
                  <dgm:constr type="l" for="ch" forName="parentText4" refType="w" fact="0.5545"/>
                  <dgm:constr type="t" for="ch" forName="parentText4" refType="h" fact="0.2595"/>
                  <dgm:constr type="w" for="ch" forName="parentText4" refType="w" fact="0.4455"/>
                  <dgm:constr type="h" for="ch" forName="parentText4" refType="h" fact="0.2594"/>
                  <dgm:constr type="l" for="ch" forName="parentText5" refType="w" fact="0.7393"/>
                  <dgm:constr type="t" for="ch" forName="parentText5" refType="h" fact="0.346"/>
                  <dgm:constr type="w" for="ch" forName="parentText5" refType="w" fact="0.2607"/>
                  <dgm:constr type="h" for="ch" forName="parentText5" refType="h" fact="0.2594"/>
                </dgm:constrLst>
              </dgm:if>
              <dgm:else name="Name5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81518"/>
                  <dgm:constr type="t" for="ch" forName="childText1" refType="h" fact="0.1997"/>
                  <dgm:constr type="w" for="ch" forName="childText1" refType="w" fact="0.18482"/>
                  <dgm:constr type="h" for="ch" forName="childText1" refType="h" fact="0.4763"/>
                  <dgm:constr type="l" for="ch" forName="childText2" refType="w" fact="0.63036"/>
                  <dgm:constr type="t" for="ch" forName="childText2" refType="h" fact="0.2862"/>
                  <dgm:constr type="w" for="ch" forName="childText2" refType="w" fact="0.18482"/>
                  <dgm:constr type="h" for="ch" forName="childText2" refType="h" fact="0.4763"/>
                  <dgm:constr type="l" for="ch" forName="childText3" refType="w" fact="0.44554"/>
                  <dgm:constr type="t" for="ch" forName="childText3" refType="h" fact="0.3727"/>
                  <dgm:constr type="w" for="ch" forName="childText3" refType="w" fact="0.18482"/>
                  <dgm:constr type="h" for="ch" forName="childText3" refType="h" fact="0.4763"/>
                  <dgm:constr type="l" for="ch" forName="childText4" refType="w" fact="0.26072"/>
                  <dgm:constr type="t" for="ch" forName="childText4" refType="h" fact="0.4592"/>
                  <dgm:constr type="w" for="ch" forName="childText4" refType="w" fact="0.18482"/>
                  <dgm:constr type="h" for="ch" forName="childText4" refType="h" fact="0.4763"/>
                  <dgm:constr type="l" for="ch" forName="childText5" refType="w" fact="0.0759"/>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
                  <dgm:constr type="t" for="ch" forName="parentText2" refType="h" fact="0.0865"/>
                  <dgm:constr type="w" for="ch" forName="parentText2" refType="w" fact="0.8152"/>
                  <dgm:constr type="h" for="ch" forName="parentText2" refType="h" fact="0.2594"/>
                  <dgm:constr type="l" for="ch" forName="parentText3" refType="w" fact="0"/>
                  <dgm:constr type="t" for="ch" forName="parentText3" refType="h" fact="0.173"/>
                  <dgm:constr type="w" for="ch" forName="parentText3" refType="w" fact="0.6304"/>
                  <dgm:constr type="h" for="ch" forName="parentText3" refType="h" fact="0.2594"/>
                  <dgm:constr type="l" for="ch" forName="parentText4" refType="w" fact="0"/>
                  <dgm:constr type="t" for="ch" forName="parentText4" refType="h" fact="0.2595"/>
                  <dgm:constr type="w" for="ch" forName="parentText4" refType="w" fact="0.4455"/>
                  <dgm:constr type="h" for="ch" forName="parentText4" refType="h" fact="0.2594"/>
                  <dgm:constr type="l" for="ch" forName="parentText5" refType="w" fact="0"/>
                  <dgm:constr type="t" for="ch" forName="parentText5" refType="h" fact="0.346"/>
                  <dgm:constr type="w" for="ch" forName="parentText5" refType="w" fact="0.2607"/>
                  <dgm:constr type="h" for="ch" forName="parentText5" refType="h" fact="0.2594"/>
                </dgm:constrLst>
              </dgm:else>
            </dgm:choose>
          </dgm:else>
        </dgm:choose>
      </dgm:else>
    </dgm:choose>
    <dgm:forEach name="Name52" axis="ch" ptType="node" cnt="1">
      <dgm:layoutNode name="parentText1" styleLbl="node1">
        <dgm:varLst>
          <dgm:chMax/>
          <dgm:chPref val="3"/>
          <dgm:bulletEnabled val="1"/>
        </dgm:varLst>
        <dgm:choose name="Name53">
          <dgm:if name="Name54"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55">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56">
        <dgm:if name="Name57" axis="ch" ptType="node" func="cnt" op="gte" val="1">
          <dgm:layoutNode name="childText1"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dgm:forEach>
    <dgm:forEach name="Name59" axis="ch" ptType="node" st="2" cnt="1">
      <dgm:layoutNode name="parentText2" styleLbl="node1">
        <dgm:varLst>
          <dgm:chMax/>
          <dgm:chPref val="3"/>
          <dgm:bulletEnabled val="1"/>
        </dgm:varLst>
        <dgm:choose name="Name60">
          <dgm:if name="Name61"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2">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63">
        <dgm:if name="Name64" axis="ch" ptType="node" func="cnt" op="gte" val="1">
          <dgm:layoutNode name="childText2"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5"/>
      </dgm:choose>
    </dgm:forEach>
    <dgm:forEach name="Name66" axis="ch" ptType="node" st="3" cnt="1">
      <dgm:layoutNode name="parentText3" styleLbl="node1">
        <dgm:varLst>
          <dgm:chMax/>
          <dgm:chPref val="3"/>
          <dgm:bulletEnabled val="1"/>
        </dgm:varLst>
        <dgm:choose name="Name67">
          <dgm:if name="Name68"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9">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0">
        <dgm:if name="Name71" axis="ch" ptType="node" func="cnt" op="gte" val="1">
          <dgm:layoutNode name="childText3"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forEach>
    <dgm:forEach name="Name73" axis="ch" ptType="node" st="4" cnt="1">
      <dgm:layoutNode name="parentText4" styleLbl="node1">
        <dgm:varLst>
          <dgm:chMax/>
          <dgm:chPref val="3"/>
          <dgm:bulletEnabled val="1"/>
        </dgm:varLst>
        <dgm:choose name="Name74">
          <dgm:if name="Name75"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76">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7">
        <dgm:if name="Name78" axis="ch" ptType="node" func="cnt" op="gte" val="1">
          <dgm:layoutNode name="childText4"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dgm:forEach>
    <dgm:forEach name="Name80" axis="ch" ptType="node" st="5" cnt="1">
      <dgm:layoutNode name="parentText5" styleLbl="node1">
        <dgm:varLst>
          <dgm:chMax/>
          <dgm:chPref val="3"/>
          <dgm:bulletEnabled val="1"/>
        </dgm:varLst>
        <dgm:choose name="Name81">
          <dgm:if name="Name82"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83">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84">
        <dgm:if name="Name85" axis="ch" ptType="node" func="cnt" op="gte" val="1">
          <dgm:layoutNode name="childText5"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1"/>
            <a:ext cx="2951162" cy="497126"/>
          </a:xfrm>
          <a:prstGeom prst="rect">
            <a:avLst/>
          </a:prstGeom>
        </p:spPr>
        <p:txBody>
          <a:bodyPr vert="horz" lIns="91568" tIns="45784" rIns="91568" bIns="45784" rtlCol="0"/>
          <a:lstStyle>
            <a:lvl1pPr algn="l">
              <a:defRPr sz="1200"/>
            </a:lvl1pPr>
          </a:lstStyle>
          <a:p>
            <a:endParaRPr lang="fr-FR"/>
          </a:p>
        </p:txBody>
      </p:sp>
      <p:sp>
        <p:nvSpPr>
          <p:cNvPr id="3" name="Espace réservé de la date 2"/>
          <p:cNvSpPr>
            <a:spLocks noGrp="1"/>
          </p:cNvSpPr>
          <p:nvPr>
            <p:ph type="dt" sz="quarter" idx="1"/>
          </p:nvPr>
        </p:nvSpPr>
        <p:spPr>
          <a:xfrm>
            <a:off x="3857637" y="1"/>
            <a:ext cx="2951162" cy="497126"/>
          </a:xfrm>
          <a:prstGeom prst="rect">
            <a:avLst/>
          </a:prstGeom>
        </p:spPr>
        <p:txBody>
          <a:bodyPr vert="horz" lIns="91568" tIns="45784" rIns="91568" bIns="45784" rtlCol="0"/>
          <a:lstStyle>
            <a:lvl1pPr algn="r">
              <a:defRPr sz="1200"/>
            </a:lvl1pPr>
          </a:lstStyle>
          <a:p>
            <a:fld id="{52F94455-38CB-4686-8472-07E8D7C09371}" type="datetimeFigureOut">
              <a:rPr lang="fr-FR" smtClean="0"/>
              <a:pPr/>
              <a:t>29/03/2017</a:t>
            </a:fld>
            <a:endParaRPr lang="fr-FR"/>
          </a:p>
        </p:txBody>
      </p:sp>
      <p:sp>
        <p:nvSpPr>
          <p:cNvPr id="4" name="Espace réservé du pied de page 3"/>
          <p:cNvSpPr>
            <a:spLocks noGrp="1"/>
          </p:cNvSpPr>
          <p:nvPr>
            <p:ph type="ftr" sz="quarter" idx="2"/>
          </p:nvPr>
        </p:nvSpPr>
        <p:spPr>
          <a:xfrm>
            <a:off x="1" y="9443662"/>
            <a:ext cx="2951162" cy="497126"/>
          </a:xfrm>
          <a:prstGeom prst="rect">
            <a:avLst/>
          </a:prstGeom>
        </p:spPr>
        <p:txBody>
          <a:bodyPr vert="horz" lIns="91568" tIns="45784" rIns="91568" bIns="45784"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57637" y="9443662"/>
            <a:ext cx="2951162" cy="497126"/>
          </a:xfrm>
          <a:prstGeom prst="rect">
            <a:avLst/>
          </a:prstGeom>
        </p:spPr>
        <p:txBody>
          <a:bodyPr vert="horz" lIns="91568" tIns="45784" rIns="91568" bIns="45784" rtlCol="0" anchor="b"/>
          <a:lstStyle>
            <a:lvl1pPr algn="r">
              <a:defRPr sz="1200"/>
            </a:lvl1pPr>
          </a:lstStyle>
          <a:p>
            <a:fld id="{F30BCBEA-40DA-4950-B274-48DAFF8298FF}" type="slidenum">
              <a:rPr lang="fr-FR" smtClean="0"/>
              <a:pPr/>
              <a:t>‹N°›</a:t>
            </a:fld>
            <a:endParaRPr lang="fr-FR"/>
          </a:p>
        </p:txBody>
      </p:sp>
    </p:spTree>
    <p:extLst>
      <p:ext uri="{BB962C8B-B14F-4D97-AF65-F5344CB8AC3E}">
        <p14:creationId xmlns:p14="http://schemas.microsoft.com/office/powerpoint/2010/main" val="32851340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1"/>
            <a:ext cx="2951162" cy="497126"/>
          </a:xfrm>
          <a:prstGeom prst="rect">
            <a:avLst/>
          </a:prstGeom>
        </p:spPr>
        <p:txBody>
          <a:bodyPr vert="horz" lIns="91568" tIns="45784" rIns="91568" bIns="45784" rtlCol="0"/>
          <a:lstStyle>
            <a:lvl1pPr algn="l">
              <a:defRPr sz="1200"/>
            </a:lvl1pPr>
          </a:lstStyle>
          <a:p>
            <a:endParaRPr lang="fr-FR"/>
          </a:p>
        </p:txBody>
      </p:sp>
      <p:sp>
        <p:nvSpPr>
          <p:cNvPr id="3" name="Espace réservé de la date 2"/>
          <p:cNvSpPr>
            <a:spLocks noGrp="1"/>
          </p:cNvSpPr>
          <p:nvPr>
            <p:ph type="dt" idx="1"/>
          </p:nvPr>
        </p:nvSpPr>
        <p:spPr>
          <a:xfrm>
            <a:off x="3857637" y="1"/>
            <a:ext cx="2951162" cy="497126"/>
          </a:xfrm>
          <a:prstGeom prst="rect">
            <a:avLst/>
          </a:prstGeom>
        </p:spPr>
        <p:txBody>
          <a:bodyPr vert="horz" lIns="91568" tIns="45784" rIns="91568" bIns="45784" rtlCol="0"/>
          <a:lstStyle>
            <a:lvl1pPr algn="r">
              <a:defRPr sz="1200"/>
            </a:lvl1pPr>
          </a:lstStyle>
          <a:p>
            <a:fld id="{0DDABD70-594A-4AAF-BB98-897CB271A221}" type="datetimeFigureOut">
              <a:rPr lang="fr-FR" smtClean="0"/>
              <a:pPr/>
              <a:t>29/03/2017</a:t>
            </a:fld>
            <a:endParaRPr lang="fr-FR"/>
          </a:p>
        </p:txBody>
      </p:sp>
      <p:sp>
        <p:nvSpPr>
          <p:cNvPr id="4" name="Espace réservé de l'image des diapositives 3"/>
          <p:cNvSpPr>
            <a:spLocks noGrp="1" noRot="1" noChangeAspect="1"/>
          </p:cNvSpPr>
          <p:nvPr>
            <p:ph type="sldImg" idx="2"/>
          </p:nvPr>
        </p:nvSpPr>
        <p:spPr>
          <a:xfrm>
            <a:off x="919163" y="746125"/>
            <a:ext cx="4972050" cy="3729038"/>
          </a:xfrm>
          <a:prstGeom prst="rect">
            <a:avLst/>
          </a:prstGeom>
          <a:noFill/>
          <a:ln w="12700">
            <a:solidFill>
              <a:prstClr val="black"/>
            </a:solidFill>
          </a:ln>
        </p:spPr>
        <p:txBody>
          <a:bodyPr vert="horz" lIns="91568" tIns="45784" rIns="91568" bIns="45784" rtlCol="0" anchor="ctr"/>
          <a:lstStyle/>
          <a:p>
            <a:endParaRPr lang="fr-FR"/>
          </a:p>
        </p:txBody>
      </p:sp>
      <p:sp>
        <p:nvSpPr>
          <p:cNvPr id="5" name="Espace réservé des commentaires 4"/>
          <p:cNvSpPr>
            <a:spLocks noGrp="1"/>
          </p:cNvSpPr>
          <p:nvPr>
            <p:ph type="body" sz="quarter" idx="3"/>
          </p:nvPr>
        </p:nvSpPr>
        <p:spPr>
          <a:xfrm>
            <a:off x="681038" y="4722693"/>
            <a:ext cx="5448300" cy="4474131"/>
          </a:xfrm>
          <a:prstGeom prst="rect">
            <a:avLst/>
          </a:prstGeom>
        </p:spPr>
        <p:txBody>
          <a:bodyPr vert="horz" lIns="91568" tIns="45784" rIns="91568" bIns="45784"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1" y="9443662"/>
            <a:ext cx="2951162" cy="497126"/>
          </a:xfrm>
          <a:prstGeom prst="rect">
            <a:avLst/>
          </a:prstGeom>
        </p:spPr>
        <p:txBody>
          <a:bodyPr vert="horz" lIns="91568" tIns="45784" rIns="91568" bIns="45784"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7637" y="9443662"/>
            <a:ext cx="2951162" cy="497126"/>
          </a:xfrm>
          <a:prstGeom prst="rect">
            <a:avLst/>
          </a:prstGeom>
        </p:spPr>
        <p:txBody>
          <a:bodyPr vert="horz" lIns="91568" tIns="45784" rIns="91568" bIns="45784" rtlCol="0" anchor="b"/>
          <a:lstStyle>
            <a:lvl1pPr algn="r">
              <a:defRPr sz="1200"/>
            </a:lvl1pPr>
          </a:lstStyle>
          <a:p>
            <a:fld id="{8B8AAF3A-0B1F-4705-9D82-21329DC2642A}" type="slidenum">
              <a:rPr lang="fr-FR" smtClean="0"/>
              <a:pPr/>
              <a:t>‹N°›</a:t>
            </a:fld>
            <a:endParaRPr lang="fr-FR"/>
          </a:p>
        </p:txBody>
      </p:sp>
    </p:spTree>
    <p:extLst>
      <p:ext uri="{BB962C8B-B14F-4D97-AF65-F5344CB8AC3E}">
        <p14:creationId xmlns:p14="http://schemas.microsoft.com/office/powerpoint/2010/main" val="32912563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lvl="1"/>
            <a:endParaRPr lang="fr-FR" dirty="0"/>
          </a:p>
        </p:txBody>
      </p:sp>
      <p:sp>
        <p:nvSpPr>
          <p:cNvPr id="4" name="Espace réservé du numéro de diapositive 3"/>
          <p:cNvSpPr>
            <a:spLocks noGrp="1"/>
          </p:cNvSpPr>
          <p:nvPr>
            <p:ph type="sldNum" sz="quarter" idx="10"/>
          </p:nvPr>
        </p:nvSpPr>
        <p:spPr/>
        <p:txBody>
          <a:bodyPr/>
          <a:lstStyle/>
          <a:p>
            <a:fld id="{8B8AAF3A-0B1F-4705-9D82-21329DC2642A}" type="slidenum">
              <a:rPr lang="fr-FR" smtClean="0"/>
              <a:pPr/>
              <a:t>1</a:t>
            </a:fld>
            <a:endParaRPr lang="fr-FR"/>
          </a:p>
        </p:txBody>
      </p:sp>
    </p:spTree>
    <p:extLst>
      <p:ext uri="{BB962C8B-B14F-4D97-AF65-F5344CB8AC3E}">
        <p14:creationId xmlns:p14="http://schemas.microsoft.com/office/powerpoint/2010/main" val="114178226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 Id="rId4" Type="http://schemas.openxmlformats.org/officeDocument/2006/relationships/image" Target="../media/image4.gif"/></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0" y="2130425"/>
            <a:ext cx="9144000" cy="1470025"/>
          </a:xfrm>
          <a:solidFill>
            <a:srgbClr val="B21E3F"/>
          </a:solidFill>
        </p:spPr>
        <p:txBody>
          <a:bodyPr>
            <a:normAutofit/>
          </a:bodyPr>
          <a:lstStyle>
            <a:lvl1pPr algn="ctr">
              <a:defRPr sz="2400" b="1">
                <a:solidFill>
                  <a:schemeClr val="bg1"/>
                </a:solidFill>
              </a:defRPr>
            </a:lvl1pPr>
          </a:lstStyle>
          <a:p>
            <a:endParaRPr lang="fr-BE" dirty="0"/>
          </a:p>
        </p:txBody>
      </p:sp>
      <p:sp>
        <p:nvSpPr>
          <p:cNvPr id="3" name="Sous-titre 2"/>
          <p:cNvSpPr>
            <a:spLocks noGrp="1"/>
          </p:cNvSpPr>
          <p:nvPr>
            <p:ph type="subTitle" idx="1"/>
          </p:nvPr>
        </p:nvSpPr>
        <p:spPr>
          <a:xfrm>
            <a:off x="1371600" y="3886200"/>
            <a:ext cx="6400800" cy="910952"/>
          </a:xfrm>
        </p:spPr>
        <p:txBody>
          <a:bodyPr>
            <a:normAutofit/>
          </a:bodyPr>
          <a:lstStyle>
            <a:lvl1pPr marL="0" indent="0" algn="ctr">
              <a:buNone/>
              <a:defRPr sz="2000" b="1">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dirty="0" smtClean="0"/>
              <a:t>Cliquez pour modifier le style des sous-titres du masque</a:t>
            </a:r>
            <a:endParaRPr lang="fr-BE" dirty="0"/>
          </a:p>
        </p:txBody>
      </p:sp>
      <p:sp>
        <p:nvSpPr>
          <p:cNvPr id="4" name="Espace réservé de la date 3"/>
          <p:cNvSpPr>
            <a:spLocks noGrp="1"/>
          </p:cNvSpPr>
          <p:nvPr>
            <p:ph type="dt" sz="half" idx="10"/>
          </p:nvPr>
        </p:nvSpPr>
        <p:spPr/>
        <p:txBody>
          <a:bodyPr/>
          <a:lstStyle/>
          <a:p>
            <a:fld id="{AA309A6D-C09C-4548-B29A-6CF363A7E532}" type="datetimeFigureOut">
              <a:rPr lang="fr-FR" smtClean="0"/>
              <a:pPr/>
              <a:t>29/03/2017</a:t>
            </a:fld>
            <a:endParaRPr lang="fr-BE" dirty="0"/>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pic>
        <p:nvPicPr>
          <p:cNvPr id="10" name="Image 9"/>
          <p:cNvPicPr/>
          <p:nvPr userDrawn="1"/>
        </p:nvPicPr>
        <p:blipFill>
          <a:blip r:embed="rId2" cstate="print">
            <a:extLst>
              <a:ext uri="{28A0092B-C50C-407E-A947-70E740481C1C}">
                <a14:useLocalDpi xmlns:a14="http://schemas.microsoft.com/office/drawing/2010/main" val="0"/>
              </a:ext>
            </a:extLst>
          </a:blip>
          <a:stretch>
            <a:fillRect/>
          </a:stretch>
        </p:blipFill>
        <p:spPr>
          <a:xfrm>
            <a:off x="3053067" y="806497"/>
            <a:ext cx="3037867" cy="580003"/>
          </a:xfrm>
          <a:prstGeom prst="rect">
            <a:avLst/>
          </a:prstGeom>
        </p:spPr>
      </p:pic>
      <p:pic>
        <p:nvPicPr>
          <p:cNvPr id="11" name="Image 10" descr="Afficher l'image d'origine"/>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2483768" y="5013176"/>
            <a:ext cx="1853239" cy="1065880"/>
          </a:xfrm>
          <a:prstGeom prst="rect">
            <a:avLst/>
          </a:prstGeom>
          <a:noFill/>
          <a:ln>
            <a:noFill/>
          </a:ln>
        </p:spPr>
      </p:pic>
      <p:pic>
        <p:nvPicPr>
          <p:cNvPr id="12" name="Image 11" descr="Afficher l'image d'origine"/>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5346988" y="4783408"/>
            <a:ext cx="1206212" cy="1527583"/>
          </a:xfrm>
          <a:prstGeom prst="rect">
            <a:avLst/>
          </a:prstGeom>
          <a:noFill/>
          <a:ln>
            <a:noFill/>
          </a:ln>
        </p:spPr>
      </p:pic>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BE"/>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29/03/2017</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29/03/2017</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BE"/>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29/03/2017</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Sommaire">
    <p:spTree>
      <p:nvGrpSpPr>
        <p:cNvPr id="1" name=""/>
        <p:cNvGrpSpPr/>
        <p:nvPr/>
      </p:nvGrpSpPr>
      <p:grpSpPr>
        <a:xfrm>
          <a:off x="0" y="0"/>
          <a:ext cx="0" cy="0"/>
          <a:chOff x="0" y="0"/>
          <a:chExt cx="0" cy="0"/>
        </a:xfrm>
      </p:grpSpPr>
      <p:sp>
        <p:nvSpPr>
          <p:cNvPr id="2" name="Titre 1"/>
          <p:cNvSpPr>
            <a:spLocks noGrp="1"/>
          </p:cNvSpPr>
          <p:nvPr>
            <p:ph type="title"/>
          </p:nvPr>
        </p:nvSpPr>
        <p:spPr>
          <a:xfrm>
            <a:off x="179512" y="116632"/>
            <a:ext cx="8784976" cy="936104"/>
          </a:xfrm>
        </p:spPr>
        <p:txBody>
          <a:bodyPr>
            <a:normAutofit/>
          </a:bodyPr>
          <a:lstStyle>
            <a:lvl1pPr algn="l">
              <a:defRPr sz="2800" b="1">
                <a:solidFill>
                  <a:schemeClr val="tx1">
                    <a:lumMod val="65000"/>
                    <a:lumOff val="35000"/>
                  </a:schemeClr>
                </a:solidFill>
              </a:defRPr>
            </a:lvl1pPr>
          </a:lstStyle>
          <a:p>
            <a:endParaRPr lang="fr-BE" dirty="0"/>
          </a:p>
        </p:txBody>
      </p:sp>
      <p:sp>
        <p:nvSpPr>
          <p:cNvPr id="3" name="Espace réservé du contenu 2"/>
          <p:cNvSpPr>
            <a:spLocks noGrp="1"/>
          </p:cNvSpPr>
          <p:nvPr>
            <p:ph idx="1" hasCustomPrompt="1"/>
          </p:nvPr>
        </p:nvSpPr>
        <p:spPr>
          <a:xfrm>
            <a:off x="179512" y="1196752"/>
            <a:ext cx="8784976" cy="5142868"/>
          </a:xfrm>
        </p:spPr>
        <p:txBody>
          <a:bodyPr>
            <a:normAutofit/>
          </a:bodyPr>
          <a:lstStyle>
            <a:lvl1pPr marL="355600" indent="-355600">
              <a:buFont typeface="+mj-lt"/>
              <a:buAutoNum type="arabicPeriod"/>
              <a:defRPr sz="2400" b="1"/>
            </a:lvl1pPr>
            <a:lvl2pPr marL="914400" indent="-457200">
              <a:buFont typeface="+mj-lt"/>
              <a:buAutoNum type="arabicPeriod"/>
              <a:defRPr sz="2000" b="1"/>
            </a:lvl2pPr>
          </a:lstStyle>
          <a:p>
            <a:pPr lvl="0"/>
            <a:r>
              <a:rPr lang="fr-FR" dirty="0" smtClean="0"/>
              <a:t>Deuxième niveau</a:t>
            </a:r>
          </a:p>
          <a:p>
            <a:pPr lvl="1"/>
            <a:endParaRPr lang="fr-FR" dirty="0" smtClean="0"/>
          </a:p>
        </p:txBody>
      </p:sp>
      <p:pic>
        <p:nvPicPr>
          <p:cNvPr id="8" name="Picture 3"/>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630091" y="6497571"/>
            <a:ext cx="1334397" cy="2437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9" name="Connecteur droit 8"/>
          <p:cNvCxnSpPr/>
          <p:nvPr userDrawn="1"/>
        </p:nvCxnSpPr>
        <p:spPr>
          <a:xfrm>
            <a:off x="179512" y="1052736"/>
            <a:ext cx="8784976" cy="0"/>
          </a:xfrm>
          <a:prstGeom prst="line">
            <a:avLst/>
          </a:prstGeom>
          <a:ln w="19050">
            <a:solidFill>
              <a:srgbClr val="B21E3F"/>
            </a:solidFill>
          </a:ln>
        </p:spPr>
        <p:style>
          <a:lnRef idx="1">
            <a:schemeClr val="accent1"/>
          </a:lnRef>
          <a:fillRef idx="0">
            <a:schemeClr val="accent1"/>
          </a:fillRef>
          <a:effectRef idx="0">
            <a:schemeClr val="accent1"/>
          </a:effectRef>
          <a:fontRef idx="minor">
            <a:schemeClr val="tx1"/>
          </a:fontRef>
        </p:style>
      </p:cxnSp>
      <p:cxnSp>
        <p:nvCxnSpPr>
          <p:cNvPr id="10" name="Connecteur droit 9"/>
          <p:cNvCxnSpPr/>
          <p:nvPr userDrawn="1"/>
        </p:nvCxnSpPr>
        <p:spPr>
          <a:xfrm>
            <a:off x="179512" y="116632"/>
            <a:ext cx="8784976" cy="0"/>
          </a:xfrm>
          <a:prstGeom prst="line">
            <a:avLst/>
          </a:prstGeom>
          <a:ln w="127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11" name="ZoneTexte 10"/>
          <p:cNvSpPr txBox="1"/>
          <p:nvPr userDrawn="1"/>
        </p:nvSpPr>
        <p:spPr>
          <a:xfrm>
            <a:off x="209416" y="6433591"/>
            <a:ext cx="1043608" cy="307777"/>
          </a:xfrm>
          <a:prstGeom prst="rect">
            <a:avLst/>
          </a:prstGeom>
          <a:noFill/>
        </p:spPr>
        <p:txBody>
          <a:bodyPr wrap="square" rtlCol="0">
            <a:spAutoFit/>
          </a:bodyPr>
          <a:lstStyle/>
          <a:p>
            <a:r>
              <a:rPr lang="fr-FR" sz="1400" dirty="0" smtClean="0"/>
              <a:t>Page </a:t>
            </a:r>
            <a:fld id="{369E5B39-50B3-41B2-93D3-C361B7BBEECB}" type="slidenum">
              <a:rPr lang="fr-FR" sz="1400" smtClean="0"/>
              <a:pPr/>
              <a:t>‹N°›</a:t>
            </a:fld>
            <a:endParaRPr lang="fr-FR" sz="1400" dirty="0"/>
          </a:p>
        </p:txBody>
      </p:sp>
      <p:cxnSp>
        <p:nvCxnSpPr>
          <p:cNvPr id="12" name="Connecteur droit 11"/>
          <p:cNvCxnSpPr/>
          <p:nvPr userDrawn="1"/>
        </p:nvCxnSpPr>
        <p:spPr>
          <a:xfrm>
            <a:off x="179512" y="6339620"/>
            <a:ext cx="8784976" cy="0"/>
          </a:xfrm>
          <a:prstGeom prst="line">
            <a:avLst/>
          </a:prstGeom>
          <a:ln w="127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pic>
        <p:nvPicPr>
          <p:cNvPr id="15" name="Image 14" descr="Afficher l'image d'origine"/>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6660232" y="6447645"/>
            <a:ext cx="650758" cy="374280"/>
          </a:xfrm>
          <a:prstGeom prst="rect">
            <a:avLst/>
          </a:prstGeom>
          <a:noFill/>
          <a:ln>
            <a:noFill/>
          </a:ln>
        </p:spPr>
      </p:pic>
    </p:spTree>
  </p:cSld>
  <p:clrMapOvr>
    <a:masterClrMapping/>
  </p:clrMapOvr>
  <p:timing>
    <p:tnLst>
      <p:par>
        <p:cTn id="1" dur="indefinite" restart="never" nodeType="tmRoot"/>
      </p:par>
    </p:tnLst>
  </p:timing>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179512" y="116632"/>
            <a:ext cx="8784976" cy="936104"/>
          </a:xfrm>
        </p:spPr>
        <p:txBody>
          <a:bodyPr>
            <a:normAutofit/>
          </a:bodyPr>
          <a:lstStyle>
            <a:lvl1pPr algn="l">
              <a:defRPr sz="2800" b="1">
                <a:solidFill>
                  <a:schemeClr val="tx1">
                    <a:lumMod val="65000"/>
                    <a:lumOff val="35000"/>
                  </a:schemeClr>
                </a:solidFill>
              </a:defRPr>
            </a:lvl1pPr>
          </a:lstStyle>
          <a:p>
            <a:endParaRPr lang="fr-BE" dirty="0"/>
          </a:p>
        </p:txBody>
      </p:sp>
      <p:sp>
        <p:nvSpPr>
          <p:cNvPr id="3" name="Espace réservé du contenu 2"/>
          <p:cNvSpPr>
            <a:spLocks noGrp="1"/>
          </p:cNvSpPr>
          <p:nvPr>
            <p:ph idx="1" hasCustomPrompt="1"/>
          </p:nvPr>
        </p:nvSpPr>
        <p:spPr>
          <a:xfrm>
            <a:off x="179512" y="1196752"/>
            <a:ext cx="8784976" cy="5142868"/>
          </a:xfrm>
        </p:spPr>
        <p:txBody>
          <a:bodyPr/>
          <a:lstStyle>
            <a:lvl1pPr marL="273050" indent="-273050" algn="just">
              <a:buFont typeface="Wingdings" panose="05000000000000000000" pitchFamily="2" charset="2"/>
              <a:buChar char="§"/>
              <a:defRPr sz="1800"/>
            </a:lvl1pPr>
            <a:lvl2pPr marL="723900" indent="-266700" algn="just">
              <a:defRPr sz="1600"/>
            </a:lvl2pPr>
            <a:lvl3pPr algn="just">
              <a:defRPr sz="1600"/>
            </a:lvl3pPr>
          </a:lstStyle>
          <a:p>
            <a:pPr lvl="0"/>
            <a:r>
              <a:rPr lang="fr-FR" dirty="0" smtClean="0"/>
              <a:t>Deuxième niveau</a:t>
            </a:r>
          </a:p>
          <a:p>
            <a:pPr lvl="1"/>
            <a:endParaRPr lang="fr-FR" dirty="0" smtClean="0"/>
          </a:p>
          <a:p>
            <a:pPr lvl="2"/>
            <a:endParaRPr lang="fr-FR" dirty="0" smtClean="0"/>
          </a:p>
          <a:p>
            <a:pPr lvl="1"/>
            <a:endParaRPr lang="fr-FR" dirty="0" smtClean="0"/>
          </a:p>
          <a:p>
            <a:pPr lvl="1"/>
            <a:endParaRPr lang="fr-FR" dirty="0" smtClean="0"/>
          </a:p>
        </p:txBody>
      </p:sp>
      <p:pic>
        <p:nvPicPr>
          <p:cNvPr id="8" name="Picture 3"/>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630091" y="6497571"/>
            <a:ext cx="1334397" cy="2437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9" name="Connecteur droit 8"/>
          <p:cNvCxnSpPr/>
          <p:nvPr userDrawn="1"/>
        </p:nvCxnSpPr>
        <p:spPr>
          <a:xfrm>
            <a:off x="179512" y="1052736"/>
            <a:ext cx="8784976" cy="0"/>
          </a:xfrm>
          <a:prstGeom prst="line">
            <a:avLst/>
          </a:prstGeom>
          <a:ln w="19050">
            <a:solidFill>
              <a:srgbClr val="B21E3F"/>
            </a:solidFill>
          </a:ln>
        </p:spPr>
        <p:style>
          <a:lnRef idx="1">
            <a:schemeClr val="accent1"/>
          </a:lnRef>
          <a:fillRef idx="0">
            <a:schemeClr val="accent1"/>
          </a:fillRef>
          <a:effectRef idx="0">
            <a:schemeClr val="accent1"/>
          </a:effectRef>
          <a:fontRef idx="minor">
            <a:schemeClr val="tx1"/>
          </a:fontRef>
        </p:style>
      </p:cxnSp>
      <p:cxnSp>
        <p:nvCxnSpPr>
          <p:cNvPr id="10" name="Connecteur droit 9"/>
          <p:cNvCxnSpPr/>
          <p:nvPr userDrawn="1"/>
        </p:nvCxnSpPr>
        <p:spPr>
          <a:xfrm>
            <a:off x="179512" y="116632"/>
            <a:ext cx="8784976" cy="0"/>
          </a:xfrm>
          <a:prstGeom prst="line">
            <a:avLst/>
          </a:prstGeom>
          <a:ln w="127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11" name="ZoneTexte 10"/>
          <p:cNvSpPr txBox="1"/>
          <p:nvPr userDrawn="1"/>
        </p:nvSpPr>
        <p:spPr>
          <a:xfrm>
            <a:off x="209416" y="6433591"/>
            <a:ext cx="1043608" cy="307777"/>
          </a:xfrm>
          <a:prstGeom prst="rect">
            <a:avLst/>
          </a:prstGeom>
          <a:noFill/>
        </p:spPr>
        <p:txBody>
          <a:bodyPr wrap="square" rtlCol="0">
            <a:spAutoFit/>
          </a:bodyPr>
          <a:lstStyle/>
          <a:p>
            <a:r>
              <a:rPr lang="fr-FR" sz="1400" dirty="0" smtClean="0"/>
              <a:t>Page </a:t>
            </a:r>
            <a:fld id="{369E5B39-50B3-41B2-93D3-C361B7BBEECB}" type="slidenum">
              <a:rPr lang="fr-FR" sz="1400" smtClean="0"/>
              <a:pPr/>
              <a:t>‹N°›</a:t>
            </a:fld>
            <a:endParaRPr lang="fr-FR" sz="1400" dirty="0"/>
          </a:p>
        </p:txBody>
      </p:sp>
      <p:cxnSp>
        <p:nvCxnSpPr>
          <p:cNvPr id="12" name="Connecteur droit 11"/>
          <p:cNvCxnSpPr/>
          <p:nvPr userDrawn="1"/>
        </p:nvCxnSpPr>
        <p:spPr>
          <a:xfrm>
            <a:off x="179512" y="6339620"/>
            <a:ext cx="8784976" cy="0"/>
          </a:xfrm>
          <a:prstGeom prst="line">
            <a:avLst/>
          </a:prstGeom>
          <a:ln w="127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pic>
        <p:nvPicPr>
          <p:cNvPr id="14" name="Image 13" descr="Afficher l'image d'origine"/>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6660232" y="6447645"/>
            <a:ext cx="650758" cy="374280"/>
          </a:xfrm>
          <a:prstGeom prst="rect">
            <a:avLst/>
          </a:prstGeom>
          <a:noFill/>
          <a:ln>
            <a:noFill/>
          </a:ln>
        </p:spPr>
      </p:pic>
    </p:spTree>
    <p:extLst>
      <p:ext uri="{BB962C8B-B14F-4D97-AF65-F5344CB8AC3E}">
        <p14:creationId xmlns:p14="http://schemas.microsoft.com/office/powerpoint/2010/main" val="1244537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re de section">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722313" y="2204865"/>
            <a:ext cx="7772400" cy="936104"/>
          </a:xfrm>
          <a:solidFill>
            <a:schemeClr val="tx1">
              <a:lumMod val="65000"/>
              <a:lumOff val="35000"/>
            </a:schemeClr>
          </a:solidFill>
        </p:spPr>
        <p:txBody>
          <a:bodyPr anchor="ctr" anchorCtr="0">
            <a:normAutofit/>
          </a:bodyPr>
          <a:lstStyle>
            <a:lvl1pPr algn="ctr">
              <a:defRPr sz="2800" b="1" cap="none" baseline="0">
                <a:solidFill>
                  <a:schemeClr val="bg1"/>
                </a:solidFill>
              </a:defRPr>
            </a:lvl1pPr>
          </a:lstStyle>
          <a:p>
            <a:r>
              <a:rPr lang="fr-FR" dirty="0" smtClean="0"/>
              <a:t>Cliquez pour modifier le style du titre</a:t>
            </a:r>
            <a:endParaRPr lang="fr-BE" dirty="0"/>
          </a:p>
        </p:txBody>
      </p:sp>
      <p:pic>
        <p:nvPicPr>
          <p:cNvPr id="8" name="Picture 3"/>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630091" y="6497571"/>
            <a:ext cx="1334397" cy="2437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ZoneTexte 8"/>
          <p:cNvSpPr txBox="1"/>
          <p:nvPr userDrawn="1"/>
        </p:nvSpPr>
        <p:spPr>
          <a:xfrm>
            <a:off x="209416" y="6433591"/>
            <a:ext cx="1043608" cy="307777"/>
          </a:xfrm>
          <a:prstGeom prst="rect">
            <a:avLst/>
          </a:prstGeom>
          <a:noFill/>
        </p:spPr>
        <p:txBody>
          <a:bodyPr wrap="square" rtlCol="0">
            <a:spAutoFit/>
          </a:bodyPr>
          <a:lstStyle/>
          <a:p>
            <a:r>
              <a:rPr lang="fr-FR" sz="1400" dirty="0" smtClean="0"/>
              <a:t>Page </a:t>
            </a:r>
            <a:fld id="{369E5B39-50B3-41B2-93D3-C361B7BBEECB}" type="slidenum">
              <a:rPr lang="fr-FR" sz="1400" smtClean="0"/>
              <a:pPr/>
              <a:t>‹N°›</a:t>
            </a:fld>
            <a:endParaRPr lang="fr-FR" sz="1400" dirty="0"/>
          </a:p>
        </p:txBody>
      </p:sp>
      <p:cxnSp>
        <p:nvCxnSpPr>
          <p:cNvPr id="10" name="Connecteur droit 9"/>
          <p:cNvCxnSpPr/>
          <p:nvPr userDrawn="1"/>
        </p:nvCxnSpPr>
        <p:spPr>
          <a:xfrm>
            <a:off x="179512" y="6339620"/>
            <a:ext cx="8784976" cy="0"/>
          </a:xfrm>
          <a:prstGeom prst="line">
            <a:avLst/>
          </a:prstGeom>
          <a:ln w="127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pic>
        <p:nvPicPr>
          <p:cNvPr id="13" name="Image 12" descr="Afficher l'image d'origine"/>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6660232" y="6447645"/>
            <a:ext cx="650758" cy="374280"/>
          </a:xfrm>
          <a:prstGeom prst="rect">
            <a:avLst/>
          </a:prstGeom>
          <a:noFill/>
          <a:ln>
            <a:noFill/>
          </a:ln>
        </p:spPr>
      </p:pic>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e la date 4"/>
          <p:cNvSpPr>
            <a:spLocks noGrp="1"/>
          </p:cNvSpPr>
          <p:nvPr>
            <p:ph type="dt" sz="half" idx="10"/>
          </p:nvPr>
        </p:nvSpPr>
        <p:spPr/>
        <p:txBody>
          <a:bodyPr/>
          <a:lstStyle/>
          <a:p>
            <a:fld id="{AA309A6D-C09C-4548-B29A-6CF363A7E532}" type="datetimeFigureOut">
              <a:rPr lang="fr-FR" smtClean="0"/>
              <a:pPr/>
              <a:t>29/03/2017</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7" name="Espace réservé de la date 6"/>
          <p:cNvSpPr>
            <a:spLocks noGrp="1"/>
          </p:cNvSpPr>
          <p:nvPr>
            <p:ph type="dt" sz="half" idx="10"/>
          </p:nvPr>
        </p:nvSpPr>
        <p:spPr/>
        <p:txBody>
          <a:bodyPr/>
          <a:lstStyle/>
          <a:p>
            <a:fld id="{AA309A6D-C09C-4548-B29A-6CF363A7E532}" type="datetimeFigureOut">
              <a:rPr lang="fr-FR" smtClean="0"/>
              <a:pPr/>
              <a:t>29/03/2017</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e la date 2"/>
          <p:cNvSpPr>
            <a:spLocks noGrp="1"/>
          </p:cNvSpPr>
          <p:nvPr>
            <p:ph type="dt" sz="half" idx="10"/>
          </p:nvPr>
        </p:nvSpPr>
        <p:spPr/>
        <p:txBody>
          <a:bodyPr/>
          <a:lstStyle/>
          <a:p>
            <a:fld id="{AA309A6D-C09C-4548-B29A-6CF363A7E532}" type="datetimeFigureOut">
              <a:rPr lang="fr-FR" smtClean="0"/>
              <a:pPr/>
              <a:t>29/03/2017</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pPr/>
              <a:t>29/03/2017</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BE"/>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29/03/2017</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emf"/><Relationship Id="rId2" Type="http://schemas.openxmlformats.org/officeDocument/2006/relationships/slideLayout" Target="../slideLayouts/slideLayout2.xml"/><Relationship Id="rId16" Type="http://schemas.openxmlformats.org/officeDocument/2006/relationships/oleObject" Target="../embeddings/oleObject1.bin"/><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ags" Target="../tags/tag2.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vmlDrawing" Target="../drawings/vmlDrawing1.v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7" name="Objet 6" hidden="1"/>
          <p:cNvGraphicFramePr>
            <a:graphicFrameLocks noChangeAspect="1"/>
          </p:cNvGraphicFramePr>
          <p:nvPr userDrawn="1">
            <p:custDataLst>
              <p:tags r:id="rId15"/>
            </p:custDataLst>
            <p:extLst>
              <p:ext uri="{D42A27DB-BD31-4B8C-83A1-F6EECF244321}">
                <p14:modId xmlns:p14="http://schemas.microsoft.com/office/powerpoint/2010/main" val="4064807248"/>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2378" name="Diapositive think-cell" r:id="rId16" imgW="360" imgH="360" progId="">
                  <p:embed/>
                </p:oleObj>
              </mc:Choice>
              <mc:Fallback>
                <p:oleObj name="Diapositive think-cell" r:id="rId16" imgW="360" imgH="360" progId="">
                  <p:embed/>
                  <p:pic>
                    <p:nvPicPr>
                      <p:cNvPr id="0" name="Picture 181"/>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309A6D-C09C-4548-B29A-6CF363A7E532}" type="datetimeFigureOut">
              <a:rPr lang="fr-FR" smtClean="0"/>
              <a:pPr/>
              <a:t>29/03/2017</a:t>
            </a:fld>
            <a:endParaRPr lang="fr-BE"/>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668DC-857F-487D-BFFA-8C0CA5037977}" type="slidenum">
              <a:rPr lang="fr-BE" smtClean="0"/>
              <a:pPr/>
              <a:t>‹N°›</a:t>
            </a:fld>
            <a:endParaRPr lang="fr-B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image" Target="../media/image16.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20.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a:bodyPr>
          <a:lstStyle/>
          <a:p>
            <a:r>
              <a:rPr lang="fr-FR" sz="2800" dirty="0" smtClean="0"/>
              <a:t>Évaluation du Projet de Santé </a:t>
            </a:r>
            <a:br>
              <a:rPr lang="fr-FR" sz="2800" dirty="0" smtClean="0"/>
            </a:br>
            <a:r>
              <a:rPr lang="fr-FR" sz="2800" dirty="0" smtClean="0"/>
              <a:t>Réunion – Mayotte </a:t>
            </a:r>
            <a:endParaRPr lang="fr-FR" sz="2800" dirty="0"/>
          </a:p>
        </p:txBody>
      </p:sp>
      <p:sp>
        <p:nvSpPr>
          <p:cNvPr id="3" name="Sous-titre 2"/>
          <p:cNvSpPr>
            <a:spLocks noGrp="1"/>
          </p:cNvSpPr>
          <p:nvPr>
            <p:ph type="subTitle" idx="1"/>
          </p:nvPr>
        </p:nvSpPr>
        <p:spPr>
          <a:xfrm>
            <a:off x="0" y="3886200"/>
            <a:ext cx="9144000" cy="910952"/>
          </a:xfrm>
        </p:spPr>
        <p:txBody>
          <a:bodyPr>
            <a:normAutofit/>
          </a:bodyPr>
          <a:lstStyle/>
          <a:p>
            <a:r>
              <a:rPr lang="fr-FR" sz="2400" dirty="0" smtClean="0"/>
              <a:t>Rapport final</a:t>
            </a:r>
          </a:p>
          <a:p>
            <a:r>
              <a:rPr lang="fr-FR" sz="2400" dirty="0" smtClean="0"/>
              <a:t>Mars 2017</a:t>
            </a:r>
          </a:p>
          <a:p>
            <a:endParaRPr lang="fr-FR" sz="2400" dirty="0"/>
          </a:p>
        </p:txBody>
      </p:sp>
    </p:spTree>
    <p:extLst>
      <p:ext uri="{BB962C8B-B14F-4D97-AF65-F5344CB8AC3E}">
        <p14:creationId xmlns:p14="http://schemas.microsoft.com/office/powerpoint/2010/main" val="20229585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Image 8"/>
          <p:cNvPicPr>
            <a:picLocks noChangeAspect="1"/>
          </p:cNvPicPr>
          <p:nvPr/>
        </p:nvPicPr>
        <p:blipFill rotWithShape="1">
          <a:blip r:embed="rId2"/>
          <a:srcRect t="31990"/>
          <a:stretch/>
        </p:blipFill>
        <p:spPr>
          <a:xfrm>
            <a:off x="5940152" y="2050184"/>
            <a:ext cx="3384376" cy="1620462"/>
          </a:xfrm>
          <a:prstGeom prst="rect">
            <a:avLst/>
          </a:prstGeom>
        </p:spPr>
      </p:pic>
      <p:sp>
        <p:nvSpPr>
          <p:cNvPr id="2" name="Titre 1"/>
          <p:cNvSpPr>
            <a:spLocks noGrp="1"/>
          </p:cNvSpPr>
          <p:nvPr>
            <p:ph type="title"/>
          </p:nvPr>
        </p:nvSpPr>
        <p:spPr/>
        <p:txBody>
          <a:bodyPr>
            <a:normAutofit/>
          </a:bodyPr>
          <a:lstStyle/>
          <a:p>
            <a:r>
              <a:rPr lang="fr-FR" dirty="0" smtClean="0"/>
              <a:t>Les résultats de l’enquête</a:t>
            </a:r>
            <a:endParaRPr lang="fr-FR" dirty="0"/>
          </a:p>
        </p:txBody>
      </p:sp>
      <p:sp>
        <p:nvSpPr>
          <p:cNvPr id="5" name="Rectangle à coins arrondis 4"/>
          <p:cNvSpPr/>
          <p:nvPr/>
        </p:nvSpPr>
        <p:spPr>
          <a:xfrm>
            <a:off x="611560" y="1098750"/>
            <a:ext cx="8352928" cy="504056"/>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fr-FR" sz="1600" b="1" dirty="0" smtClean="0"/>
              <a:t>Une méthodologie d’élaboration du PRS plutôt </a:t>
            </a:r>
            <a:r>
              <a:rPr lang="fr-FR" sz="1600" b="1" dirty="0" err="1" smtClean="0"/>
              <a:t>clivante</a:t>
            </a:r>
            <a:r>
              <a:rPr lang="fr-FR" sz="1600" b="1" dirty="0" smtClean="0"/>
              <a:t>.</a:t>
            </a:r>
            <a:endParaRPr lang="fr-FR" sz="1600" b="1" dirty="0"/>
          </a:p>
        </p:txBody>
      </p:sp>
      <p:pic>
        <p:nvPicPr>
          <p:cNvPr id="8" name="Image 7"/>
          <p:cNvPicPr>
            <a:picLocks noChangeAspect="1"/>
          </p:cNvPicPr>
          <p:nvPr/>
        </p:nvPicPr>
        <p:blipFill>
          <a:blip r:embed="rId3"/>
          <a:stretch>
            <a:fillRect/>
          </a:stretch>
        </p:blipFill>
        <p:spPr>
          <a:xfrm>
            <a:off x="4177791" y="3965380"/>
            <a:ext cx="2316112" cy="2280584"/>
          </a:xfrm>
          <a:prstGeom prst="rect">
            <a:avLst/>
          </a:prstGeom>
        </p:spPr>
      </p:pic>
      <p:sp>
        <p:nvSpPr>
          <p:cNvPr id="11" name="Rectangle à coins arrondis 10"/>
          <p:cNvSpPr/>
          <p:nvPr/>
        </p:nvSpPr>
        <p:spPr>
          <a:xfrm>
            <a:off x="3738704" y="3755031"/>
            <a:ext cx="3672408" cy="695540"/>
          </a:xfrm>
          <a:prstGeom prst="round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fr-FR" sz="1400" b="1" dirty="0"/>
              <a:t>Les propositions des groupes de travail </a:t>
            </a:r>
            <a:r>
              <a:rPr lang="fr-FR" sz="1400" b="1" dirty="0" err="1"/>
              <a:t>ont-elles</a:t>
            </a:r>
            <a:r>
              <a:rPr lang="fr-FR" sz="1400" b="1" dirty="0"/>
              <a:t> été prises en compte ? </a:t>
            </a:r>
          </a:p>
        </p:txBody>
      </p:sp>
      <p:sp>
        <p:nvSpPr>
          <p:cNvPr id="12" name="ZoneTexte 11"/>
          <p:cNvSpPr txBox="1"/>
          <p:nvPr/>
        </p:nvSpPr>
        <p:spPr>
          <a:xfrm>
            <a:off x="179512" y="3755031"/>
            <a:ext cx="3510454" cy="2308324"/>
          </a:xfrm>
          <a:prstGeom prst="rect">
            <a:avLst/>
          </a:prstGeom>
          <a:noFill/>
        </p:spPr>
        <p:txBody>
          <a:bodyPr wrap="square" rtlCol="0">
            <a:spAutoFit/>
          </a:bodyPr>
          <a:lstStyle/>
          <a:p>
            <a:pPr marL="285750" indent="-285750" algn="just">
              <a:buFont typeface="Arial" panose="020B0604020202020204" pitchFamily="34" charset="0"/>
              <a:buChar char="•"/>
            </a:pPr>
            <a:endParaRPr lang="fr-FR" dirty="0"/>
          </a:p>
          <a:p>
            <a:pPr marL="285750" indent="-285750" algn="just">
              <a:buFont typeface="Arial" panose="020B0604020202020204" pitchFamily="34" charset="0"/>
              <a:buChar char="•"/>
            </a:pPr>
            <a:r>
              <a:rPr lang="fr-FR" dirty="0"/>
              <a:t>Pour une partie importante des participants, les propositions émanant des groupes ont été prises en compte. </a:t>
            </a:r>
            <a:endParaRPr lang="fr-FR" b="1" dirty="0"/>
          </a:p>
          <a:p>
            <a:pPr marL="285750" indent="-285750">
              <a:buFont typeface="Arial" panose="020B0604020202020204" pitchFamily="34" charset="0"/>
              <a:buChar char="•"/>
            </a:pPr>
            <a:endParaRPr lang="fr-FR" b="1" dirty="0"/>
          </a:p>
          <a:p>
            <a:pPr marL="285750" indent="-285750">
              <a:buFont typeface="Arial" panose="020B0604020202020204" pitchFamily="34" charset="0"/>
              <a:buChar char="•"/>
            </a:pPr>
            <a:endParaRPr lang="fr-FR" dirty="0"/>
          </a:p>
          <a:p>
            <a:pPr marL="285750" indent="-285750">
              <a:buFont typeface="Arial" panose="020B0604020202020204" pitchFamily="34" charset="0"/>
              <a:buChar char="•"/>
            </a:pPr>
            <a:endParaRPr lang="fr-FR" dirty="0"/>
          </a:p>
        </p:txBody>
      </p:sp>
      <p:sp>
        <p:nvSpPr>
          <p:cNvPr id="13" name="Rectangle à coins arrondis 12"/>
          <p:cNvSpPr/>
          <p:nvPr/>
        </p:nvSpPr>
        <p:spPr>
          <a:xfrm>
            <a:off x="6156176" y="1602806"/>
            <a:ext cx="3365839" cy="598903"/>
          </a:xfrm>
          <a:prstGeom prst="round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fr-FR" sz="1400" b="1" dirty="0" smtClean="0"/>
              <a:t>La méthodologie de concertation employée était-elle la bonne? </a:t>
            </a:r>
            <a:endParaRPr lang="fr-FR" sz="1400" b="1" dirty="0"/>
          </a:p>
        </p:txBody>
      </p:sp>
      <p:sp>
        <p:nvSpPr>
          <p:cNvPr id="10" name="ZoneTexte 9"/>
          <p:cNvSpPr txBox="1"/>
          <p:nvPr/>
        </p:nvSpPr>
        <p:spPr>
          <a:xfrm>
            <a:off x="107504" y="1780166"/>
            <a:ext cx="6192688" cy="2462213"/>
          </a:xfrm>
          <a:prstGeom prst="rect">
            <a:avLst/>
          </a:prstGeom>
          <a:noFill/>
        </p:spPr>
        <p:txBody>
          <a:bodyPr wrap="square" rtlCol="0">
            <a:spAutoFit/>
          </a:bodyPr>
          <a:lstStyle/>
          <a:p>
            <a:pPr marL="285750" indent="-285750" algn="just">
              <a:buFont typeface="Arial" panose="020B0604020202020204" pitchFamily="34" charset="0"/>
              <a:buChar char="•"/>
            </a:pPr>
            <a:r>
              <a:rPr lang="fr-FR" b="1" dirty="0"/>
              <a:t>Seuls 41,5% des répondants à l’enquête </a:t>
            </a:r>
            <a:r>
              <a:rPr lang="fr-FR" dirty="0"/>
              <a:t>ont participé à des groupes de travail. </a:t>
            </a:r>
          </a:p>
          <a:p>
            <a:pPr marL="285750" indent="-285750" algn="just">
              <a:buFont typeface="Arial" panose="020B0604020202020204" pitchFamily="34" charset="0"/>
              <a:buChar char="•"/>
            </a:pPr>
            <a:endParaRPr lang="fr-FR" sz="1000" dirty="0"/>
          </a:p>
          <a:p>
            <a:pPr marL="285750" indent="-285750" algn="just">
              <a:buFont typeface="Arial" panose="020B0604020202020204" pitchFamily="34" charset="0"/>
              <a:buChar char="•"/>
            </a:pPr>
            <a:r>
              <a:rPr lang="fr-FR" dirty="0" smtClean="0"/>
              <a:t>Parmi les répondants ayant participé aux groupes de travail, les résultats </a:t>
            </a:r>
            <a:r>
              <a:rPr lang="fr-FR" smtClean="0"/>
              <a:t>sont répartis </a:t>
            </a:r>
            <a:r>
              <a:rPr lang="fr-FR" dirty="0" smtClean="0"/>
              <a:t>entre 41,2% des répondants qui estiment que </a:t>
            </a:r>
            <a:r>
              <a:rPr lang="fr-FR" b="1" dirty="0" smtClean="0"/>
              <a:t>les groupes étaient suffisamment nombreux et structurés</a:t>
            </a:r>
            <a:r>
              <a:rPr lang="fr-FR" dirty="0" smtClean="0"/>
              <a:t>, tandis qu’ils manquaient de méthode pour 35,3% d’entre eux.</a:t>
            </a:r>
          </a:p>
          <a:p>
            <a:pPr marL="285750" indent="-285750" algn="just">
              <a:buFont typeface="Arial" panose="020B0604020202020204" pitchFamily="34" charset="0"/>
              <a:buChar char="•"/>
            </a:pPr>
            <a:endParaRPr lang="fr-FR" dirty="0"/>
          </a:p>
        </p:txBody>
      </p:sp>
    </p:spTree>
    <p:extLst>
      <p:ext uri="{BB962C8B-B14F-4D97-AF65-F5344CB8AC3E}">
        <p14:creationId xmlns:p14="http://schemas.microsoft.com/office/powerpoint/2010/main" val="41630277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Les résultats de l’enquête</a:t>
            </a:r>
            <a:endParaRPr lang="fr-FR" dirty="0"/>
          </a:p>
        </p:txBody>
      </p:sp>
      <p:sp>
        <p:nvSpPr>
          <p:cNvPr id="5" name="Rectangle à coins arrondis 4"/>
          <p:cNvSpPr/>
          <p:nvPr/>
        </p:nvSpPr>
        <p:spPr>
          <a:xfrm>
            <a:off x="539552" y="1142592"/>
            <a:ext cx="8352928" cy="846247"/>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fr-FR" sz="1600" b="1" dirty="0" smtClean="0"/>
              <a:t>Des priorités d’intervention de l’ARS diversement appropriées.</a:t>
            </a:r>
            <a:endParaRPr lang="fr-FR" sz="1600" b="1" dirty="0"/>
          </a:p>
        </p:txBody>
      </p:sp>
      <p:sp>
        <p:nvSpPr>
          <p:cNvPr id="4" name="ZoneTexte 3"/>
          <p:cNvSpPr txBox="1"/>
          <p:nvPr/>
        </p:nvSpPr>
        <p:spPr>
          <a:xfrm>
            <a:off x="2339751" y="2420888"/>
            <a:ext cx="3960441" cy="2862322"/>
          </a:xfrm>
          <a:prstGeom prst="rect">
            <a:avLst/>
          </a:prstGeom>
          <a:noFill/>
        </p:spPr>
        <p:txBody>
          <a:bodyPr wrap="square" rtlCol="0">
            <a:spAutoFit/>
          </a:bodyPr>
          <a:lstStyle/>
          <a:p>
            <a:pPr algn="just"/>
            <a:endParaRPr lang="fr-FR" sz="1600" b="1" dirty="0" smtClean="0"/>
          </a:p>
          <a:p>
            <a:pPr algn="just"/>
            <a:endParaRPr lang="fr-FR" sz="1600" b="1" dirty="0" smtClean="0"/>
          </a:p>
          <a:p>
            <a:r>
              <a:rPr lang="fr-FR" sz="1600" dirty="0" smtClean="0"/>
              <a:t>La thématique de </a:t>
            </a:r>
            <a:r>
              <a:rPr lang="fr-FR" sz="1600" b="1" dirty="0" smtClean="0"/>
              <a:t>l’accès aux soins a été identifiée comme une politique prioritaire portée par l’ARS.</a:t>
            </a:r>
          </a:p>
          <a:p>
            <a:endParaRPr lang="fr-FR" sz="1600" b="1" dirty="0"/>
          </a:p>
          <a:p>
            <a:r>
              <a:rPr lang="fr-FR" sz="1600" b="1" dirty="0" smtClean="0"/>
              <a:t>En revanche, les efforts menés afin de favoriser le décloisonnement sont peu valorisés par les répondants.</a:t>
            </a:r>
          </a:p>
          <a:p>
            <a:pPr algn="just"/>
            <a:endParaRPr lang="fr-FR" sz="1600" b="1" dirty="0" smtClean="0"/>
          </a:p>
          <a:p>
            <a:pPr marL="285750" indent="-285750" algn="just">
              <a:buFont typeface="Arial" panose="020B0604020202020204" pitchFamily="34" charset="0"/>
              <a:buChar char="•"/>
            </a:pPr>
            <a:endParaRPr lang="fr-FR" sz="1600" b="1" dirty="0" smtClean="0"/>
          </a:p>
        </p:txBody>
      </p:sp>
      <p:pic>
        <p:nvPicPr>
          <p:cNvPr id="6" name="Image 5"/>
          <p:cNvPicPr>
            <a:picLocks noChangeAspect="1"/>
          </p:cNvPicPr>
          <p:nvPr/>
        </p:nvPicPr>
        <p:blipFill>
          <a:blip r:embed="rId2"/>
          <a:stretch>
            <a:fillRect/>
          </a:stretch>
        </p:blipFill>
        <p:spPr>
          <a:xfrm>
            <a:off x="412013" y="2564904"/>
            <a:ext cx="1955619" cy="3024337"/>
          </a:xfrm>
          <a:prstGeom prst="rect">
            <a:avLst/>
          </a:prstGeom>
        </p:spPr>
      </p:pic>
      <p:pic>
        <p:nvPicPr>
          <p:cNvPr id="7" name="Image 6"/>
          <p:cNvPicPr>
            <a:picLocks noChangeAspect="1"/>
          </p:cNvPicPr>
          <p:nvPr/>
        </p:nvPicPr>
        <p:blipFill>
          <a:blip r:embed="rId3"/>
          <a:stretch>
            <a:fillRect/>
          </a:stretch>
        </p:blipFill>
        <p:spPr>
          <a:xfrm>
            <a:off x="6588224" y="2924944"/>
            <a:ext cx="2023102" cy="3384376"/>
          </a:xfrm>
          <a:prstGeom prst="rect">
            <a:avLst/>
          </a:prstGeom>
        </p:spPr>
      </p:pic>
      <p:sp>
        <p:nvSpPr>
          <p:cNvPr id="8" name="Rectangle à coins arrondis 7"/>
          <p:cNvSpPr/>
          <p:nvPr/>
        </p:nvSpPr>
        <p:spPr>
          <a:xfrm>
            <a:off x="215514" y="2564904"/>
            <a:ext cx="1980221" cy="1296144"/>
          </a:xfrm>
          <a:prstGeom prst="round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just"/>
            <a:r>
              <a:rPr lang="fr-FR" sz="1400" b="1" dirty="0" smtClean="0"/>
              <a:t>Considérez vous que l’accès aux soins soit prioritaire dans la politique régionale de santé ?</a:t>
            </a:r>
            <a:endParaRPr lang="fr-FR" sz="1400" b="1" dirty="0"/>
          </a:p>
        </p:txBody>
      </p:sp>
      <p:sp>
        <p:nvSpPr>
          <p:cNvPr id="9" name="Rectangle à coins arrondis 8"/>
          <p:cNvSpPr/>
          <p:nvPr/>
        </p:nvSpPr>
        <p:spPr>
          <a:xfrm>
            <a:off x="6472378" y="2902544"/>
            <a:ext cx="1980221" cy="1534567"/>
          </a:xfrm>
          <a:prstGeom prst="round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just"/>
            <a:r>
              <a:rPr lang="fr-FR" sz="1400" b="1" dirty="0" smtClean="0"/>
              <a:t>Considérez vous que le décloisonnement entre les secteurs sanitaire et médico-social a été une des priorités de la politique régionale ?</a:t>
            </a:r>
            <a:endParaRPr lang="fr-FR" sz="1400" b="1" dirty="0"/>
          </a:p>
        </p:txBody>
      </p:sp>
    </p:spTree>
    <p:extLst>
      <p:ext uri="{BB962C8B-B14F-4D97-AF65-F5344CB8AC3E}">
        <p14:creationId xmlns:p14="http://schemas.microsoft.com/office/powerpoint/2010/main" val="382779079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Les résultats de l’enquête</a:t>
            </a:r>
            <a:endParaRPr lang="fr-FR" dirty="0"/>
          </a:p>
        </p:txBody>
      </p:sp>
      <p:sp>
        <p:nvSpPr>
          <p:cNvPr id="5" name="Rectangle à coins arrondis 4"/>
          <p:cNvSpPr/>
          <p:nvPr/>
        </p:nvSpPr>
        <p:spPr>
          <a:xfrm>
            <a:off x="539552" y="1142592"/>
            <a:ext cx="8352928" cy="846247"/>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fr-FR" sz="1600" b="1" dirty="0" smtClean="0"/>
              <a:t>Des impacts mesurés du PRS.</a:t>
            </a:r>
            <a:endParaRPr lang="fr-FR" sz="1600" b="1" dirty="0"/>
          </a:p>
        </p:txBody>
      </p:sp>
      <p:sp>
        <p:nvSpPr>
          <p:cNvPr id="4" name="ZoneTexte 3"/>
          <p:cNvSpPr txBox="1"/>
          <p:nvPr/>
        </p:nvSpPr>
        <p:spPr>
          <a:xfrm>
            <a:off x="386915" y="2078695"/>
            <a:ext cx="8577573" cy="2062103"/>
          </a:xfrm>
          <a:prstGeom prst="rect">
            <a:avLst/>
          </a:prstGeom>
          <a:noFill/>
        </p:spPr>
        <p:txBody>
          <a:bodyPr wrap="square" rtlCol="0">
            <a:spAutoFit/>
          </a:bodyPr>
          <a:lstStyle/>
          <a:p>
            <a:pPr marL="285750" indent="-285750">
              <a:buFont typeface="Arial" panose="020B0604020202020204" pitchFamily="34" charset="0"/>
              <a:buChar char="•"/>
            </a:pPr>
            <a:r>
              <a:rPr lang="fr-FR" sz="1400" b="1" dirty="0"/>
              <a:t>Des impacts du PRS jugés faibles, à l’exception de la réponse apportée aux urgences et à la veille sanitaire, ainsi que du renforcement de la démarche </a:t>
            </a:r>
            <a:r>
              <a:rPr lang="fr-FR" sz="1400" b="1" dirty="0" smtClean="0"/>
              <a:t>qualité</a:t>
            </a:r>
          </a:p>
          <a:p>
            <a:pPr marL="285750" indent="-285750">
              <a:buFont typeface="Arial" panose="020B0604020202020204" pitchFamily="34" charset="0"/>
              <a:buChar char="•"/>
            </a:pPr>
            <a:endParaRPr lang="fr-FR" sz="1400" dirty="0"/>
          </a:p>
          <a:p>
            <a:pPr marL="285750" indent="-285750">
              <a:buFont typeface="Arial" panose="020B0604020202020204" pitchFamily="34" charset="0"/>
              <a:buChar char="•"/>
            </a:pPr>
            <a:r>
              <a:rPr lang="fr-FR" sz="1400" b="1" dirty="0"/>
              <a:t>Un regard plus négatif sur le développement de la prévention et la coordination des politiques publiques.</a:t>
            </a:r>
          </a:p>
          <a:p>
            <a:endParaRPr lang="fr-FR" dirty="0" smtClean="0"/>
          </a:p>
          <a:p>
            <a:pPr marL="285750" indent="-285750">
              <a:buFont typeface="Arial" panose="020B0604020202020204" pitchFamily="34" charset="0"/>
              <a:buChar char="•"/>
            </a:pPr>
            <a:endParaRPr lang="fr-FR" b="1" dirty="0" smtClean="0"/>
          </a:p>
          <a:p>
            <a:pPr marL="285750" indent="-285750">
              <a:buFont typeface="Arial" panose="020B0604020202020204" pitchFamily="34" charset="0"/>
              <a:buChar char="•"/>
            </a:pPr>
            <a:endParaRPr lang="fr-FR" dirty="0"/>
          </a:p>
          <a:p>
            <a:pPr marL="285750" indent="-285750">
              <a:buFont typeface="Arial" panose="020B0604020202020204" pitchFamily="34" charset="0"/>
              <a:buChar char="•"/>
            </a:pPr>
            <a:endParaRPr lang="fr-FR" dirty="0"/>
          </a:p>
        </p:txBody>
      </p:sp>
      <p:graphicFrame>
        <p:nvGraphicFramePr>
          <p:cNvPr id="3" name="Tableau 2"/>
          <p:cNvGraphicFramePr>
            <a:graphicFrameLocks noGrp="1"/>
          </p:cNvGraphicFramePr>
          <p:nvPr>
            <p:extLst/>
          </p:nvPr>
        </p:nvGraphicFramePr>
        <p:xfrm>
          <a:off x="539552" y="3271629"/>
          <a:ext cx="8178800" cy="2990850"/>
        </p:xfrm>
        <a:graphic>
          <a:graphicData uri="http://schemas.openxmlformats.org/drawingml/2006/table">
            <a:tbl>
              <a:tblPr>
                <a:tableStyleId>{F5AB1C69-6EDB-4FF4-983F-18BD219EF322}</a:tableStyleId>
              </a:tblPr>
              <a:tblGrid>
                <a:gridCol w="4041738"/>
                <a:gridCol w="1753962"/>
                <a:gridCol w="762592"/>
                <a:gridCol w="762592"/>
                <a:gridCol w="857916"/>
              </a:tblGrid>
              <a:tr h="184150">
                <a:tc gridSpan="5">
                  <a:txBody>
                    <a:bodyPr/>
                    <a:lstStyle/>
                    <a:p>
                      <a:pPr algn="ctr" fontAlgn="b"/>
                      <a:r>
                        <a:rPr lang="fr-FR" sz="1100" b="1" u="none" strike="noStrike" dirty="0">
                          <a:effectLst/>
                        </a:rPr>
                        <a:t>Evaluation de l'impact </a:t>
                      </a:r>
                      <a:r>
                        <a:rPr lang="fr-FR" sz="1100" b="1" u="none" strike="noStrike" dirty="0" smtClean="0">
                          <a:effectLst/>
                        </a:rPr>
                        <a:t>du PRS sur </a:t>
                      </a:r>
                      <a:r>
                        <a:rPr lang="fr-FR" sz="1100" b="1" u="none" strike="noStrike" dirty="0">
                          <a:effectLst/>
                        </a:rPr>
                        <a:t>la thématique</a:t>
                      </a:r>
                      <a:endParaRPr lang="fr-FR" sz="1100" b="1" i="0" u="none" strike="noStrike" dirty="0">
                        <a:solidFill>
                          <a:srgbClr val="000000"/>
                        </a:solidFill>
                        <a:effectLst/>
                        <a:latin typeface="Calibri" panose="020F0502020204030204" pitchFamily="34" charset="0"/>
                      </a:endParaRPr>
                    </a:p>
                  </a:txBody>
                  <a:tcPr marL="6350" marR="6350" marT="6350" marB="0" anchor="b">
                    <a:solidFill>
                      <a:schemeClr val="bg1">
                        <a:lumMod val="85000"/>
                      </a:schemeClr>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184150">
                <a:tc>
                  <a:txBody>
                    <a:bodyPr/>
                    <a:lstStyle/>
                    <a:p>
                      <a:pPr algn="l" fontAlgn="b"/>
                      <a:r>
                        <a:rPr lang="fr-FR" sz="1100" u="none" strike="noStrike">
                          <a:effectLst/>
                        </a:rPr>
                        <a:t> </a:t>
                      </a:r>
                      <a:endParaRPr lang="fr-FR" sz="1100" b="0" i="0" u="none" strike="noStrike">
                        <a:solidFill>
                          <a:srgbClr val="000000"/>
                        </a:solidFill>
                        <a:effectLst/>
                        <a:latin typeface="Calibri" panose="020F0502020204030204" pitchFamily="34" charset="0"/>
                      </a:endParaRPr>
                    </a:p>
                  </a:txBody>
                  <a:tcPr marL="6350" marR="6350" marT="6350" marB="0"/>
                </a:tc>
                <a:tc>
                  <a:txBody>
                    <a:bodyPr/>
                    <a:lstStyle/>
                    <a:p>
                      <a:pPr algn="ctr" fontAlgn="b"/>
                      <a:r>
                        <a:rPr lang="fr-FR" sz="1200" b="1" u="none" strike="noStrike">
                          <a:effectLst/>
                        </a:rPr>
                        <a:t>Significatif</a:t>
                      </a:r>
                      <a:endParaRPr lang="fr-FR" sz="1200" b="1"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fr-FR" sz="1200" b="1" u="none" strike="noStrike">
                          <a:effectLst/>
                        </a:rPr>
                        <a:t>Faible</a:t>
                      </a:r>
                      <a:endParaRPr lang="fr-FR" sz="1200" b="1"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fr-FR" sz="1200" b="1" u="none" strike="noStrike">
                          <a:effectLst/>
                        </a:rPr>
                        <a:t>Nul </a:t>
                      </a:r>
                      <a:endParaRPr lang="fr-FR" sz="1200" b="1"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fr-FR" sz="1200" b="1" u="none" strike="noStrike" dirty="0">
                          <a:effectLst/>
                        </a:rPr>
                        <a:t>Je ne sais pas</a:t>
                      </a:r>
                      <a:endParaRPr lang="fr-FR" sz="1200" b="1" i="0" u="none" strike="noStrike" dirty="0">
                        <a:solidFill>
                          <a:srgbClr val="000000"/>
                        </a:solidFill>
                        <a:effectLst/>
                        <a:latin typeface="Calibri" panose="020F0502020204030204" pitchFamily="34" charset="0"/>
                      </a:endParaRPr>
                    </a:p>
                  </a:txBody>
                  <a:tcPr marL="6350" marR="6350" marT="6350" marB="0" anchor="b"/>
                </a:tc>
              </a:tr>
              <a:tr h="184150">
                <a:tc>
                  <a:txBody>
                    <a:bodyPr/>
                    <a:lstStyle/>
                    <a:p>
                      <a:pPr algn="l" fontAlgn="b"/>
                      <a:r>
                        <a:rPr lang="fr-FR" sz="1200" u="none" strike="noStrike">
                          <a:effectLst/>
                        </a:rPr>
                        <a:t>Le décloisonnement des secteurs soins/médico-social/social</a:t>
                      </a:r>
                      <a:endParaRPr lang="fr-FR" sz="1200" b="0" i="0" u="none" strike="noStrike">
                        <a:solidFill>
                          <a:srgbClr val="000000"/>
                        </a:solidFill>
                        <a:effectLst/>
                        <a:latin typeface="Calibri" panose="020F0502020204030204" pitchFamily="34" charset="0"/>
                      </a:endParaRPr>
                    </a:p>
                  </a:txBody>
                  <a:tcPr marL="6350" marR="6350" marT="6350" marB="0"/>
                </a:tc>
                <a:tc>
                  <a:txBody>
                    <a:bodyPr/>
                    <a:lstStyle/>
                    <a:p>
                      <a:pPr algn="ctr" fontAlgn="b"/>
                      <a:r>
                        <a:rPr lang="fr-FR" sz="1100" u="none" strike="noStrike">
                          <a:effectLst/>
                        </a:rPr>
                        <a:t>14,6%</a:t>
                      </a:r>
                      <a:endParaRPr lang="fr-FR" sz="1100" b="0" i="0" u="none" strike="noStrike">
                        <a:solidFill>
                          <a:srgbClr val="000000"/>
                        </a:solidFill>
                        <a:effectLst/>
                        <a:latin typeface="Calibri" panose="020F0502020204030204" pitchFamily="34" charset="0"/>
                      </a:endParaRPr>
                    </a:p>
                  </a:txBody>
                  <a:tcPr marL="6350" marR="6350" marT="6350" marB="0" anchor="ctr"/>
                </a:tc>
                <a:tc>
                  <a:txBody>
                    <a:bodyPr/>
                    <a:lstStyle/>
                    <a:p>
                      <a:pPr algn="ctr" fontAlgn="b"/>
                      <a:r>
                        <a:rPr lang="fr-FR" sz="1100" u="none" strike="noStrike">
                          <a:effectLst/>
                        </a:rPr>
                        <a:t>46,3%</a:t>
                      </a:r>
                      <a:endParaRPr lang="fr-FR" sz="1100" b="0" i="0" u="none" strike="noStrike">
                        <a:solidFill>
                          <a:srgbClr val="000000"/>
                        </a:solidFill>
                        <a:effectLst/>
                        <a:latin typeface="Calibri" panose="020F0502020204030204" pitchFamily="34" charset="0"/>
                      </a:endParaRPr>
                    </a:p>
                  </a:txBody>
                  <a:tcPr marL="6350" marR="6350" marT="6350" marB="0" anchor="ctr">
                    <a:solidFill>
                      <a:schemeClr val="accent3">
                        <a:lumMod val="60000"/>
                        <a:lumOff val="40000"/>
                      </a:schemeClr>
                    </a:solidFill>
                  </a:tcPr>
                </a:tc>
                <a:tc>
                  <a:txBody>
                    <a:bodyPr/>
                    <a:lstStyle/>
                    <a:p>
                      <a:pPr algn="ctr" fontAlgn="b"/>
                      <a:r>
                        <a:rPr lang="fr-FR" sz="1100" u="none" strike="noStrike">
                          <a:effectLst/>
                        </a:rPr>
                        <a:t>17,1%</a:t>
                      </a:r>
                      <a:endParaRPr lang="fr-FR" sz="1100" b="0" i="0" u="none" strike="noStrike">
                        <a:solidFill>
                          <a:srgbClr val="000000"/>
                        </a:solidFill>
                        <a:effectLst/>
                        <a:latin typeface="Calibri" panose="020F0502020204030204" pitchFamily="34" charset="0"/>
                      </a:endParaRPr>
                    </a:p>
                  </a:txBody>
                  <a:tcPr marL="6350" marR="6350" marT="6350" marB="0" anchor="ctr"/>
                </a:tc>
                <a:tc>
                  <a:txBody>
                    <a:bodyPr/>
                    <a:lstStyle/>
                    <a:p>
                      <a:pPr algn="ctr" fontAlgn="b"/>
                      <a:r>
                        <a:rPr lang="fr-FR" sz="1100" u="none" strike="noStrike" dirty="0">
                          <a:effectLst/>
                        </a:rPr>
                        <a:t>22,0%</a:t>
                      </a:r>
                      <a:endParaRPr lang="fr-FR" sz="1100" b="0" i="0" u="none" strike="noStrike" dirty="0">
                        <a:solidFill>
                          <a:srgbClr val="000000"/>
                        </a:solidFill>
                        <a:effectLst/>
                        <a:latin typeface="Calibri" panose="020F0502020204030204" pitchFamily="34" charset="0"/>
                      </a:endParaRPr>
                    </a:p>
                  </a:txBody>
                  <a:tcPr marL="6350" marR="6350" marT="6350" marB="0" anchor="ctr"/>
                </a:tc>
              </a:tr>
              <a:tr h="184150">
                <a:tc>
                  <a:txBody>
                    <a:bodyPr/>
                    <a:lstStyle/>
                    <a:p>
                      <a:pPr algn="l" fontAlgn="b"/>
                      <a:r>
                        <a:rPr lang="fr-FR" sz="1200" u="none" strike="noStrike">
                          <a:effectLst/>
                        </a:rPr>
                        <a:t>Le renforcement des liens entre médecine de ville et hôpital</a:t>
                      </a:r>
                      <a:endParaRPr lang="fr-FR" sz="1200" b="0" i="0" u="none" strike="noStrike">
                        <a:solidFill>
                          <a:srgbClr val="000000"/>
                        </a:solidFill>
                        <a:effectLst/>
                        <a:latin typeface="Calibri" panose="020F0502020204030204" pitchFamily="34" charset="0"/>
                      </a:endParaRPr>
                    </a:p>
                  </a:txBody>
                  <a:tcPr marL="6350" marR="6350" marT="6350" marB="0"/>
                </a:tc>
                <a:tc>
                  <a:txBody>
                    <a:bodyPr/>
                    <a:lstStyle/>
                    <a:p>
                      <a:pPr algn="ctr" fontAlgn="b"/>
                      <a:r>
                        <a:rPr lang="fr-FR" sz="1100" u="none" strike="noStrike">
                          <a:effectLst/>
                        </a:rPr>
                        <a:t>17,1%</a:t>
                      </a:r>
                      <a:endParaRPr lang="fr-FR" sz="1100" b="0" i="0" u="none" strike="noStrike">
                        <a:solidFill>
                          <a:srgbClr val="000000"/>
                        </a:solidFill>
                        <a:effectLst/>
                        <a:latin typeface="Calibri" panose="020F0502020204030204" pitchFamily="34" charset="0"/>
                      </a:endParaRPr>
                    </a:p>
                  </a:txBody>
                  <a:tcPr marL="6350" marR="6350" marT="6350" marB="0" anchor="ctr"/>
                </a:tc>
                <a:tc>
                  <a:txBody>
                    <a:bodyPr/>
                    <a:lstStyle/>
                    <a:p>
                      <a:pPr algn="ctr" fontAlgn="b"/>
                      <a:r>
                        <a:rPr lang="fr-FR" sz="1100" u="none" strike="noStrike">
                          <a:effectLst/>
                        </a:rPr>
                        <a:t>46,3%</a:t>
                      </a:r>
                      <a:endParaRPr lang="fr-FR" sz="1100" b="0" i="0" u="none" strike="noStrike">
                        <a:solidFill>
                          <a:srgbClr val="000000"/>
                        </a:solidFill>
                        <a:effectLst/>
                        <a:latin typeface="Calibri" panose="020F0502020204030204" pitchFamily="34" charset="0"/>
                      </a:endParaRPr>
                    </a:p>
                  </a:txBody>
                  <a:tcPr marL="6350" marR="6350" marT="6350" marB="0" anchor="ctr">
                    <a:solidFill>
                      <a:schemeClr val="accent3">
                        <a:lumMod val="60000"/>
                        <a:lumOff val="40000"/>
                      </a:schemeClr>
                    </a:solidFill>
                  </a:tcPr>
                </a:tc>
                <a:tc>
                  <a:txBody>
                    <a:bodyPr/>
                    <a:lstStyle/>
                    <a:p>
                      <a:pPr algn="ctr" fontAlgn="b"/>
                      <a:r>
                        <a:rPr lang="fr-FR" sz="1100" u="none" strike="noStrike">
                          <a:effectLst/>
                        </a:rPr>
                        <a:t>12,2%</a:t>
                      </a:r>
                      <a:endParaRPr lang="fr-FR" sz="1100" b="0" i="0" u="none" strike="noStrike">
                        <a:solidFill>
                          <a:srgbClr val="000000"/>
                        </a:solidFill>
                        <a:effectLst/>
                        <a:latin typeface="Calibri" panose="020F0502020204030204" pitchFamily="34" charset="0"/>
                      </a:endParaRPr>
                    </a:p>
                  </a:txBody>
                  <a:tcPr marL="6350" marR="6350" marT="6350" marB="0" anchor="ctr"/>
                </a:tc>
                <a:tc>
                  <a:txBody>
                    <a:bodyPr/>
                    <a:lstStyle/>
                    <a:p>
                      <a:pPr algn="ctr" fontAlgn="b"/>
                      <a:r>
                        <a:rPr lang="fr-FR" sz="1100" u="none" strike="noStrike">
                          <a:effectLst/>
                        </a:rPr>
                        <a:t>24,4%</a:t>
                      </a:r>
                      <a:endParaRPr lang="fr-FR" sz="1100" b="0" i="0" u="none" strike="noStrike">
                        <a:solidFill>
                          <a:srgbClr val="000000"/>
                        </a:solidFill>
                        <a:effectLst/>
                        <a:latin typeface="Calibri" panose="020F0502020204030204" pitchFamily="34" charset="0"/>
                      </a:endParaRPr>
                    </a:p>
                  </a:txBody>
                  <a:tcPr marL="6350" marR="6350" marT="6350" marB="0" anchor="ctr"/>
                </a:tc>
              </a:tr>
              <a:tr h="184150">
                <a:tc>
                  <a:txBody>
                    <a:bodyPr/>
                    <a:lstStyle/>
                    <a:p>
                      <a:pPr algn="l" fontAlgn="b"/>
                      <a:r>
                        <a:rPr lang="fr-FR" sz="1200" u="none" strike="noStrike" dirty="0">
                          <a:effectLst/>
                        </a:rPr>
                        <a:t>Le développement de la prévention et de la </a:t>
                      </a:r>
                      <a:r>
                        <a:rPr lang="fr-FR" sz="1200" u="none" strike="noStrike" dirty="0" smtClean="0">
                          <a:effectLst/>
                        </a:rPr>
                        <a:t>promotion </a:t>
                      </a:r>
                      <a:r>
                        <a:rPr lang="fr-FR" sz="1200" u="none" strike="noStrike" dirty="0">
                          <a:effectLst/>
                        </a:rPr>
                        <a:t>de la santé</a:t>
                      </a:r>
                      <a:endParaRPr lang="fr-FR" sz="1200" b="0" i="0" u="none" strike="noStrike" dirty="0">
                        <a:solidFill>
                          <a:srgbClr val="000000"/>
                        </a:solidFill>
                        <a:effectLst/>
                        <a:latin typeface="Calibri" panose="020F0502020204030204" pitchFamily="34" charset="0"/>
                      </a:endParaRPr>
                    </a:p>
                  </a:txBody>
                  <a:tcPr marL="6350" marR="6350" marT="6350" marB="0"/>
                </a:tc>
                <a:tc>
                  <a:txBody>
                    <a:bodyPr/>
                    <a:lstStyle/>
                    <a:p>
                      <a:pPr algn="ctr" fontAlgn="b"/>
                      <a:r>
                        <a:rPr lang="fr-FR" sz="1100" u="none" strike="noStrike">
                          <a:effectLst/>
                        </a:rPr>
                        <a:t>33,3%</a:t>
                      </a:r>
                      <a:endParaRPr lang="fr-FR" sz="1100" b="0" i="0" u="none" strike="noStrike">
                        <a:solidFill>
                          <a:srgbClr val="000000"/>
                        </a:solidFill>
                        <a:effectLst/>
                        <a:latin typeface="Calibri" panose="020F0502020204030204" pitchFamily="34" charset="0"/>
                      </a:endParaRPr>
                    </a:p>
                  </a:txBody>
                  <a:tcPr marL="6350" marR="6350" marT="6350" marB="0" anchor="ctr"/>
                </a:tc>
                <a:tc>
                  <a:txBody>
                    <a:bodyPr/>
                    <a:lstStyle/>
                    <a:p>
                      <a:pPr algn="ctr" fontAlgn="b"/>
                      <a:r>
                        <a:rPr lang="fr-FR" sz="1100" u="none" strike="noStrike" dirty="0">
                          <a:effectLst/>
                        </a:rPr>
                        <a:t>51,3%</a:t>
                      </a:r>
                      <a:endParaRPr lang="fr-FR" sz="1100" b="0" i="0" u="none" strike="noStrike" dirty="0">
                        <a:solidFill>
                          <a:srgbClr val="000000"/>
                        </a:solidFill>
                        <a:effectLst/>
                        <a:latin typeface="Calibri" panose="020F0502020204030204" pitchFamily="34" charset="0"/>
                      </a:endParaRPr>
                    </a:p>
                  </a:txBody>
                  <a:tcPr marL="6350" marR="6350" marT="6350" marB="0" anchor="ctr">
                    <a:solidFill>
                      <a:schemeClr val="accent3">
                        <a:lumMod val="60000"/>
                        <a:lumOff val="40000"/>
                      </a:schemeClr>
                    </a:solidFill>
                  </a:tcPr>
                </a:tc>
                <a:tc>
                  <a:txBody>
                    <a:bodyPr/>
                    <a:lstStyle/>
                    <a:p>
                      <a:pPr algn="ctr" fontAlgn="b"/>
                      <a:r>
                        <a:rPr lang="fr-FR" sz="1100" u="none" strike="noStrike">
                          <a:effectLst/>
                        </a:rPr>
                        <a:t>2,6%</a:t>
                      </a:r>
                      <a:endParaRPr lang="fr-FR" sz="1100" b="0" i="0" u="none" strike="noStrike">
                        <a:solidFill>
                          <a:srgbClr val="000000"/>
                        </a:solidFill>
                        <a:effectLst/>
                        <a:latin typeface="Calibri" panose="020F0502020204030204" pitchFamily="34" charset="0"/>
                      </a:endParaRPr>
                    </a:p>
                  </a:txBody>
                  <a:tcPr marL="6350" marR="6350" marT="6350" marB="0" anchor="ctr"/>
                </a:tc>
                <a:tc>
                  <a:txBody>
                    <a:bodyPr/>
                    <a:lstStyle/>
                    <a:p>
                      <a:pPr algn="ctr" fontAlgn="b"/>
                      <a:r>
                        <a:rPr lang="fr-FR" sz="1100" u="none" strike="noStrike">
                          <a:effectLst/>
                        </a:rPr>
                        <a:t>12,8%</a:t>
                      </a:r>
                      <a:endParaRPr lang="fr-FR" sz="1100" b="0" i="0" u="none" strike="noStrike">
                        <a:solidFill>
                          <a:srgbClr val="000000"/>
                        </a:solidFill>
                        <a:effectLst/>
                        <a:latin typeface="Calibri" panose="020F0502020204030204" pitchFamily="34" charset="0"/>
                      </a:endParaRPr>
                    </a:p>
                  </a:txBody>
                  <a:tcPr marL="6350" marR="6350" marT="6350" marB="0" anchor="ctr"/>
                </a:tc>
              </a:tr>
              <a:tr h="184150">
                <a:tc>
                  <a:txBody>
                    <a:bodyPr/>
                    <a:lstStyle/>
                    <a:p>
                      <a:pPr algn="l" fontAlgn="b"/>
                      <a:r>
                        <a:rPr lang="fr-FR" sz="1200" u="none" strike="noStrike" dirty="0">
                          <a:effectLst/>
                        </a:rPr>
                        <a:t>Une amélioration des réponses adéquates aux urgences et à la veille sanitaire</a:t>
                      </a:r>
                      <a:endParaRPr lang="fr-FR" sz="1200" b="0" i="0" u="none" strike="noStrike" dirty="0">
                        <a:solidFill>
                          <a:srgbClr val="000000"/>
                        </a:solidFill>
                        <a:effectLst/>
                        <a:latin typeface="Calibri" panose="020F0502020204030204" pitchFamily="34" charset="0"/>
                      </a:endParaRPr>
                    </a:p>
                  </a:txBody>
                  <a:tcPr marL="6350" marR="6350" marT="6350" marB="0"/>
                </a:tc>
                <a:tc>
                  <a:txBody>
                    <a:bodyPr/>
                    <a:lstStyle/>
                    <a:p>
                      <a:pPr algn="ctr" fontAlgn="b"/>
                      <a:r>
                        <a:rPr lang="fr-FR" sz="1100" u="none" strike="noStrike" dirty="0">
                          <a:effectLst/>
                        </a:rPr>
                        <a:t>43,9%</a:t>
                      </a:r>
                      <a:endParaRPr lang="fr-FR" sz="1100" b="0" i="0" u="none" strike="noStrike" dirty="0">
                        <a:solidFill>
                          <a:srgbClr val="000000"/>
                        </a:solidFill>
                        <a:effectLst/>
                        <a:latin typeface="Calibri" panose="020F0502020204030204" pitchFamily="34" charset="0"/>
                      </a:endParaRPr>
                    </a:p>
                  </a:txBody>
                  <a:tcPr marL="6350" marR="6350" marT="6350" marB="0" anchor="ctr">
                    <a:solidFill>
                      <a:schemeClr val="accent3">
                        <a:lumMod val="60000"/>
                        <a:lumOff val="40000"/>
                      </a:schemeClr>
                    </a:solidFill>
                  </a:tcPr>
                </a:tc>
                <a:tc>
                  <a:txBody>
                    <a:bodyPr/>
                    <a:lstStyle/>
                    <a:p>
                      <a:pPr algn="ctr" fontAlgn="b"/>
                      <a:r>
                        <a:rPr lang="fr-FR" sz="1100" u="none" strike="noStrike">
                          <a:effectLst/>
                        </a:rPr>
                        <a:t>29,3%</a:t>
                      </a:r>
                      <a:endParaRPr lang="fr-FR" sz="1100" b="0" i="0" u="none" strike="noStrike">
                        <a:solidFill>
                          <a:srgbClr val="000000"/>
                        </a:solidFill>
                        <a:effectLst/>
                        <a:latin typeface="Calibri" panose="020F0502020204030204" pitchFamily="34" charset="0"/>
                      </a:endParaRPr>
                    </a:p>
                  </a:txBody>
                  <a:tcPr marL="6350" marR="6350" marT="6350" marB="0" anchor="ctr"/>
                </a:tc>
                <a:tc>
                  <a:txBody>
                    <a:bodyPr/>
                    <a:lstStyle/>
                    <a:p>
                      <a:pPr algn="ctr" fontAlgn="b"/>
                      <a:r>
                        <a:rPr lang="fr-FR" sz="1100" u="none" strike="noStrike">
                          <a:effectLst/>
                        </a:rPr>
                        <a:t>2,4%</a:t>
                      </a:r>
                      <a:endParaRPr lang="fr-FR" sz="1100" b="0" i="0" u="none" strike="noStrike">
                        <a:solidFill>
                          <a:srgbClr val="000000"/>
                        </a:solidFill>
                        <a:effectLst/>
                        <a:latin typeface="Calibri" panose="020F0502020204030204" pitchFamily="34" charset="0"/>
                      </a:endParaRPr>
                    </a:p>
                  </a:txBody>
                  <a:tcPr marL="6350" marR="6350" marT="6350" marB="0" anchor="ctr"/>
                </a:tc>
                <a:tc>
                  <a:txBody>
                    <a:bodyPr/>
                    <a:lstStyle/>
                    <a:p>
                      <a:pPr algn="ctr" fontAlgn="b"/>
                      <a:r>
                        <a:rPr lang="fr-FR" sz="1100" u="none" strike="noStrike" dirty="0">
                          <a:effectLst/>
                        </a:rPr>
                        <a:t>24,4%</a:t>
                      </a:r>
                      <a:endParaRPr lang="fr-FR" sz="1100" b="0" i="0" u="none" strike="noStrike" dirty="0">
                        <a:solidFill>
                          <a:srgbClr val="000000"/>
                        </a:solidFill>
                        <a:effectLst/>
                        <a:latin typeface="Calibri" panose="020F0502020204030204" pitchFamily="34" charset="0"/>
                      </a:endParaRPr>
                    </a:p>
                  </a:txBody>
                  <a:tcPr marL="6350" marR="6350" marT="6350" marB="0" anchor="ctr"/>
                </a:tc>
              </a:tr>
              <a:tr h="184150">
                <a:tc>
                  <a:txBody>
                    <a:bodyPr/>
                    <a:lstStyle/>
                    <a:p>
                      <a:pPr algn="l" fontAlgn="b"/>
                      <a:r>
                        <a:rPr lang="fr-FR" sz="1200" u="none" strike="noStrike">
                          <a:effectLst/>
                        </a:rPr>
                        <a:t>La réduction des inégalités territoriales en matières d'accès aux soins</a:t>
                      </a:r>
                      <a:endParaRPr lang="fr-FR" sz="1200" b="0" i="0" u="none" strike="noStrike">
                        <a:solidFill>
                          <a:srgbClr val="000000"/>
                        </a:solidFill>
                        <a:effectLst/>
                        <a:latin typeface="Calibri" panose="020F0502020204030204" pitchFamily="34" charset="0"/>
                      </a:endParaRPr>
                    </a:p>
                  </a:txBody>
                  <a:tcPr marL="6350" marR="6350" marT="6350" marB="0"/>
                </a:tc>
                <a:tc>
                  <a:txBody>
                    <a:bodyPr/>
                    <a:lstStyle/>
                    <a:p>
                      <a:pPr algn="ctr" fontAlgn="b"/>
                      <a:r>
                        <a:rPr lang="fr-FR" sz="1100" u="none" strike="noStrike">
                          <a:effectLst/>
                        </a:rPr>
                        <a:t>17,1%</a:t>
                      </a:r>
                      <a:endParaRPr lang="fr-FR" sz="1100" b="0" i="0" u="none" strike="noStrike">
                        <a:solidFill>
                          <a:srgbClr val="000000"/>
                        </a:solidFill>
                        <a:effectLst/>
                        <a:latin typeface="Calibri" panose="020F0502020204030204" pitchFamily="34" charset="0"/>
                      </a:endParaRPr>
                    </a:p>
                  </a:txBody>
                  <a:tcPr marL="6350" marR="6350" marT="6350" marB="0" anchor="ctr"/>
                </a:tc>
                <a:tc>
                  <a:txBody>
                    <a:bodyPr/>
                    <a:lstStyle/>
                    <a:p>
                      <a:pPr algn="ctr" fontAlgn="b"/>
                      <a:r>
                        <a:rPr lang="fr-FR" sz="1100" u="none" strike="noStrike">
                          <a:effectLst/>
                        </a:rPr>
                        <a:t>56,1%</a:t>
                      </a:r>
                      <a:endParaRPr lang="fr-FR" sz="1100" b="0" i="0" u="none" strike="noStrike">
                        <a:solidFill>
                          <a:srgbClr val="000000"/>
                        </a:solidFill>
                        <a:effectLst/>
                        <a:latin typeface="Calibri" panose="020F0502020204030204" pitchFamily="34" charset="0"/>
                      </a:endParaRPr>
                    </a:p>
                  </a:txBody>
                  <a:tcPr marL="6350" marR="6350" marT="6350" marB="0" anchor="ctr"/>
                </a:tc>
                <a:tc>
                  <a:txBody>
                    <a:bodyPr/>
                    <a:lstStyle/>
                    <a:p>
                      <a:pPr algn="ctr" fontAlgn="b"/>
                      <a:r>
                        <a:rPr lang="fr-FR" sz="1100" u="none" strike="noStrike">
                          <a:effectLst/>
                        </a:rPr>
                        <a:t>4,9%</a:t>
                      </a:r>
                      <a:endParaRPr lang="fr-FR" sz="1100" b="0" i="0" u="none" strike="noStrike">
                        <a:solidFill>
                          <a:srgbClr val="000000"/>
                        </a:solidFill>
                        <a:effectLst/>
                        <a:latin typeface="Calibri" panose="020F0502020204030204" pitchFamily="34" charset="0"/>
                      </a:endParaRPr>
                    </a:p>
                  </a:txBody>
                  <a:tcPr marL="6350" marR="6350" marT="6350" marB="0" anchor="ctr"/>
                </a:tc>
                <a:tc>
                  <a:txBody>
                    <a:bodyPr/>
                    <a:lstStyle/>
                    <a:p>
                      <a:pPr algn="ctr" fontAlgn="b"/>
                      <a:r>
                        <a:rPr lang="fr-FR" sz="1100" u="none" strike="noStrike">
                          <a:effectLst/>
                        </a:rPr>
                        <a:t>22,0%</a:t>
                      </a:r>
                      <a:endParaRPr lang="fr-FR" sz="1100" b="0" i="0" u="none" strike="noStrike">
                        <a:solidFill>
                          <a:srgbClr val="000000"/>
                        </a:solidFill>
                        <a:effectLst/>
                        <a:latin typeface="Calibri" panose="020F0502020204030204" pitchFamily="34" charset="0"/>
                      </a:endParaRPr>
                    </a:p>
                  </a:txBody>
                  <a:tcPr marL="6350" marR="6350" marT="6350" marB="0" anchor="ctr"/>
                </a:tc>
              </a:tr>
              <a:tr h="184150">
                <a:tc>
                  <a:txBody>
                    <a:bodyPr/>
                    <a:lstStyle/>
                    <a:p>
                      <a:pPr algn="l" fontAlgn="b"/>
                      <a:r>
                        <a:rPr lang="fr-FR" sz="1200" u="none" strike="noStrike">
                          <a:effectLst/>
                        </a:rPr>
                        <a:t>Le renforcement de la capacité d'observation</a:t>
                      </a:r>
                      <a:endParaRPr lang="fr-FR" sz="1200" b="0" i="0" u="none" strike="noStrike">
                        <a:solidFill>
                          <a:srgbClr val="000000"/>
                        </a:solidFill>
                        <a:effectLst/>
                        <a:latin typeface="Calibri" panose="020F0502020204030204" pitchFamily="34" charset="0"/>
                      </a:endParaRPr>
                    </a:p>
                  </a:txBody>
                  <a:tcPr marL="6350" marR="6350" marT="6350" marB="0"/>
                </a:tc>
                <a:tc>
                  <a:txBody>
                    <a:bodyPr/>
                    <a:lstStyle/>
                    <a:p>
                      <a:pPr algn="ctr" fontAlgn="b"/>
                      <a:r>
                        <a:rPr lang="fr-FR" sz="1100" u="none" strike="noStrike">
                          <a:effectLst/>
                        </a:rPr>
                        <a:t>31,7%</a:t>
                      </a:r>
                      <a:endParaRPr lang="fr-FR" sz="1100" b="0" i="0" u="none" strike="noStrike">
                        <a:solidFill>
                          <a:srgbClr val="000000"/>
                        </a:solidFill>
                        <a:effectLst/>
                        <a:latin typeface="Calibri" panose="020F0502020204030204" pitchFamily="34" charset="0"/>
                      </a:endParaRPr>
                    </a:p>
                  </a:txBody>
                  <a:tcPr marL="6350" marR="6350" marT="6350" marB="0" anchor="ctr"/>
                </a:tc>
                <a:tc>
                  <a:txBody>
                    <a:bodyPr/>
                    <a:lstStyle/>
                    <a:p>
                      <a:pPr algn="ctr" fontAlgn="b"/>
                      <a:r>
                        <a:rPr lang="fr-FR" sz="1100" u="none" strike="noStrike">
                          <a:effectLst/>
                        </a:rPr>
                        <a:t>26,8%</a:t>
                      </a:r>
                      <a:endParaRPr lang="fr-FR" sz="1100" b="0" i="0" u="none" strike="noStrike">
                        <a:solidFill>
                          <a:srgbClr val="000000"/>
                        </a:solidFill>
                        <a:effectLst/>
                        <a:latin typeface="Calibri" panose="020F0502020204030204" pitchFamily="34" charset="0"/>
                      </a:endParaRPr>
                    </a:p>
                  </a:txBody>
                  <a:tcPr marL="6350" marR="6350" marT="6350" marB="0" anchor="ctr"/>
                </a:tc>
                <a:tc>
                  <a:txBody>
                    <a:bodyPr/>
                    <a:lstStyle/>
                    <a:p>
                      <a:pPr algn="ctr" fontAlgn="b"/>
                      <a:r>
                        <a:rPr lang="fr-FR" sz="1100" u="none" strike="noStrike">
                          <a:effectLst/>
                        </a:rPr>
                        <a:t>4,9%</a:t>
                      </a:r>
                      <a:endParaRPr lang="fr-FR" sz="1100" b="0" i="0" u="none" strike="noStrike">
                        <a:solidFill>
                          <a:srgbClr val="000000"/>
                        </a:solidFill>
                        <a:effectLst/>
                        <a:latin typeface="Calibri" panose="020F0502020204030204" pitchFamily="34" charset="0"/>
                      </a:endParaRPr>
                    </a:p>
                  </a:txBody>
                  <a:tcPr marL="6350" marR="6350" marT="6350" marB="0" anchor="ctr"/>
                </a:tc>
                <a:tc>
                  <a:txBody>
                    <a:bodyPr/>
                    <a:lstStyle/>
                    <a:p>
                      <a:pPr algn="ctr" fontAlgn="b"/>
                      <a:r>
                        <a:rPr lang="fr-FR" sz="1100" u="none" strike="noStrike" dirty="0">
                          <a:effectLst/>
                        </a:rPr>
                        <a:t>36,6%</a:t>
                      </a:r>
                      <a:endParaRPr lang="fr-FR" sz="1100" b="0" i="0" u="none" strike="noStrike" dirty="0">
                        <a:solidFill>
                          <a:srgbClr val="000000"/>
                        </a:solidFill>
                        <a:effectLst/>
                        <a:latin typeface="Calibri" panose="020F0502020204030204" pitchFamily="34" charset="0"/>
                      </a:endParaRPr>
                    </a:p>
                  </a:txBody>
                  <a:tcPr marL="6350" marR="6350" marT="6350" marB="0" anchor="ctr">
                    <a:solidFill>
                      <a:schemeClr val="accent3">
                        <a:lumMod val="60000"/>
                        <a:lumOff val="40000"/>
                      </a:schemeClr>
                    </a:solidFill>
                  </a:tcPr>
                </a:tc>
              </a:tr>
              <a:tr h="184150">
                <a:tc>
                  <a:txBody>
                    <a:bodyPr/>
                    <a:lstStyle/>
                    <a:p>
                      <a:pPr algn="l" fontAlgn="b"/>
                      <a:r>
                        <a:rPr lang="fr-FR" sz="1200" u="none" strike="noStrike">
                          <a:effectLst/>
                        </a:rPr>
                        <a:t>Un développement de la démocratie sanitaire et une participation accrue des usagers</a:t>
                      </a:r>
                      <a:endParaRPr lang="fr-FR" sz="1200" b="0" i="0" u="none" strike="noStrike">
                        <a:solidFill>
                          <a:srgbClr val="000000"/>
                        </a:solidFill>
                        <a:effectLst/>
                        <a:latin typeface="Calibri" panose="020F0502020204030204" pitchFamily="34" charset="0"/>
                      </a:endParaRPr>
                    </a:p>
                  </a:txBody>
                  <a:tcPr marL="6350" marR="6350" marT="6350" marB="0"/>
                </a:tc>
                <a:tc>
                  <a:txBody>
                    <a:bodyPr/>
                    <a:lstStyle/>
                    <a:p>
                      <a:pPr algn="ctr" fontAlgn="b"/>
                      <a:r>
                        <a:rPr lang="fr-FR" sz="1100" u="none" strike="noStrike">
                          <a:effectLst/>
                        </a:rPr>
                        <a:t>30,0%</a:t>
                      </a:r>
                      <a:endParaRPr lang="fr-FR" sz="1100" b="0" i="0" u="none" strike="noStrike">
                        <a:solidFill>
                          <a:srgbClr val="000000"/>
                        </a:solidFill>
                        <a:effectLst/>
                        <a:latin typeface="Calibri" panose="020F0502020204030204" pitchFamily="34" charset="0"/>
                      </a:endParaRPr>
                    </a:p>
                  </a:txBody>
                  <a:tcPr marL="6350" marR="6350" marT="6350" marB="0" anchor="ctr"/>
                </a:tc>
                <a:tc>
                  <a:txBody>
                    <a:bodyPr/>
                    <a:lstStyle/>
                    <a:p>
                      <a:pPr algn="ctr" fontAlgn="b"/>
                      <a:r>
                        <a:rPr lang="fr-FR" sz="1100" u="none" strike="noStrike" dirty="0">
                          <a:effectLst/>
                        </a:rPr>
                        <a:t>47,5%</a:t>
                      </a:r>
                      <a:endParaRPr lang="fr-FR" sz="1100" b="0" i="0" u="none" strike="noStrike" dirty="0">
                        <a:solidFill>
                          <a:srgbClr val="000000"/>
                        </a:solidFill>
                        <a:effectLst/>
                        <a:latin typeface="Calibri" panose="020F0502020204030204" pitchFamily="34" charset="0"/>
                      </a:endParaRPr>
                    </a:p>
                  </a:txBody>
                  <a:tcPr marL="6350" marR="6350" marT="6350" marB="0" anchor="ctr">
                    <a:solidFill>
                      <a:schemeClr val="accent3">
                        <a:lumMod val="60000"/>
                        <a:lumOff val="40000"/>
                      </a:schemeClr>
                    </a:solidFill>
                  </a:tcPr>
                </a:tc>
                <a:tc>
                  <a:txBody>
                    <a:bodyPr/>
                    <a:lstStyle/>
                    <a:p>
                      <a:pPr algn="ctr" fontAlgn="b"/>
                      <a:r>
                        <a:rPr lang="fr-FR" sz="1100" u="none" strike="noStrike">
                          <a:effectLst/>
                        </a:rPr>
                        <a:t>7,5%</a:t>
                      </a:r>
                      <a:endParaRPr lang="fr-FR" sz="1100" b="0" i="0" u="none" strike="noStrike">
                        <a:solidFill>
                          <a:srgbClr val="000000"/>
                        </a:solidFill>
                        <a:effectLst/>
                        <a:latin typeface="Calibri" panose="020F0502020204030204" pitchFamily="34" charset="0"/>
                      </a:endParaRPr>
                    </a:p>
                  </a:txBody>
                  <a:tcPr marL="6350" marR="6350" marT="6350" marB="0" anchor="ctr"/>
                </a:tc>
                <a:tc>
                  <a:txBody>
                    <a:bodyPr/>
                    <a:lstStyle/>
                    <a:p>
                      <a:pPr algn="ctr" fontAlgn="b"/>
                      <a:r>
                        <a:rPr lang="fr-FR" sz="1100" u="none" strike="noStrike">
                          <a:effectLst/>
                        </a:rPr>
                        <a:t>15,0%</a:t>
                      </a:r>
                      <a:endParaRPr lang="fr-FR" sz="1100" b="0" i="0" u="none" strike="noStrike">
                        <a:solidFill>
                          <a:srgbClr val="000000"/>
                        </a:solidFill>
                        <a:effectLst/>
                        <a:latin typeface="Calibri" panose="020F0502020204030204" pitchFamily="34" charset="0"/>
                      </a:endParaRPr>
                    </a:p>
                  </a:txBody>
                  <a:tcPr marL="6350" marR="6350" marT="6350" marB="0" anchor="ctr"/>
                </a:tc>
              </a:tr>
              <a:tr h="184150">
                <a:tc>
                  <a:txBody>
                    <a:bodyPr/>
                    <a:lstStyle/>
                    <a:p>
                      <a:pPr algn="l" fontAlgn="b"/>
                      <a:r>
                        <a:rPr lang="fr-FR" sz="1200" u="none" strike="noStrike">
                          <a:effectLst/>
                        </a:rPr>
                        <a:t>Le renforcement de la démarche qualité dans les établissements et services</a:t>
                      </a:r>
                      <a:endParaRPr lang="fr-FR" sz="1200" b="0" i="0" u="none" strike="noStrike">
                        <a:solidFill>
                          <a:srgbClr val="000000"/>
                        </a:solidFill>
                        <a:effectLst/>
                        <a:latin typeface="Calibri" panose="020F0502020204030204" pitchFamily="34" charset="0"/>
                      </a:endParaRPr>
                    </a:p>
                  </a:txBody>
                  <a:tcPr marL="6350" marR="6350" marT="6350" marB="0"/>
                </a:tc>
                <a:tc>
                  <a:txBody>
                    <a:bodyPr/>
                    <a:lstStyle/>
                    <a:p>
                      <a:pPr algn="ctr" fontAlgn="b"/>
                      <a:r>
                        <a:rPr lang="fr-FR" sz="1100" u="none" strike="noStrike" dirty="0">
                          <a:effectLst/>
                        </a:rPr>
                        <a:t>39,0%</a:t>
                      </a:r>
                      <a:endParaRPr lang="fr-FR" sz="1100" b="0" i="0" u="none" strike="noStrike" dirty="0">
                        <a:solidFill>
                          <a:srgbClr val="000000"/>
                        </a:solidFill>
                        <a:effectLst/>
                        <a:latin typeface="Calibri" panose="020F0502020204030204" pitchFamily="34" charset="0"/>
                      </a:endParaRPr>
                    </a:p>
                  </a:txBody>
                  <a:tcPr marL="6350" marR="6350" marT="6350" marB="0" anchor="ctr">
                    <a:solidFill>
                      <a:schemeClr val="accent3">
                        <a:lumMod val="60000"/>
                        <a:lumOff val="40000"/>
                      </a:schemeClr>
                    </a:solidFill>
                  </a:tcPr>
                </a:tc>
                <a:tc>
                  <a:txBody>
                    <a:bodyPr/>
                    <a:lstStyle/>
                    <a:p>
                      <a:pPr algn="ctr" fontAlgn="b"/>
                      <a:r>
                        <a:rPr lang="fr-FR" sz="1100" u="none" strike="noStrike">
                          <a:effectLst/>
                        </a:rPr>
                        <a:t>34,1%</a:t>
                      </a:r>
                      <a:endParaRPr lang="fr-FR" sz="1100" b="0" i="0" u="none" strike="noStrike">
                        <a:solidFill>
                          <a:srgbClr val="000000"/>
                        </a:solidFill>
                        <a:effectLst/>
                        <a:latin typeface="Calibri" panose="020F0502020204030204" pitchFamily="34" charset="0"/>
                      </a:endParaRPr>
                    </a:p>
                  </a:txBody>
                  <a:tcPr marL="6350" marR="6350" marT="6350" marB="0" anchor="ctr"/>
                </a:tc>
                <a:tc>
                  <a:txBody>
                    <a:bodyPr/>
                    <a:lstStyle/>
                    <a:p>
                      <a:pPr algn="ctr" fontAlgn="b"/>
                      <a:r>
                        <a:rPr lang="fr-FR" sz="1100" u="none" strike="noStrike">
                          <a:effectLst/>
                        </a:rPr>
                        <a:t>4,9%</a:t>
                      </a:r>
                      <a:endParaRPr lang="fr-FR" sz="1100" b="0" i="0" u="none" strike="noStrike">
                        <a:solidFill>
                          <a:srgbClr val="000000"/>
                        </a:solidFill>
                        <a:effectLst/>
                        <a:latin typeface="Calibri" panose="020F0502020204030204" pitchFamily="34" charset="0"/>
                      </a:endParaRPr>
                    </a:p>
                  </a:txBody>
                  <a:tcPr marL="6350" marR="6350" marT="6350" marB="0" anchor="ctr"/>
                </a:tc>
                <a:tc>
                  <a:txBody>
                    <a:bodyPr/>
                    <a:lstStyle/>
                    <a:p>
                      <a:pPr algn="ctr" fontAlgn="b"/>
                      <a:r>
                        <a:rPr lang="fr-FR" sz="1100" u="none" strike="noStrike">
                          <a:effectLst/>
                        </a:rPr>
                        <a:t>22,0%</a:t>
                      </a:r>
                      <a:endParaRPr lang="fr-FR" sz="1100" b="0" i="0" u="none" strike="noStrike">
                        <a:solidFill>
                          <a:srgbClr val="000000"/>
                        </a:solidFill>
                        <a:effectLst/>
                        <a:latin typeface="Calibri" panose="020F0502020204030204" pitchFamily="34" charset="0"/>
                      </a:endParaRPr>
                    </a:p>
                  </a:txBody>
                  <a:tcPr marL="6350" marR="6350" marT="6350" marB="0" anchor="ctr"/>
                </a:tc>
              </a:tr>
              <a:tr h="184150">
                <a:tc>
                  <a:txBody>
                    <a:bodyPr/>
                    <a:lstStyle/>
                    <a:p>
                      <a:pPr algn="l" fontAlgn="b"/>
                      <a:r>
                        <a:rPr lang="fr-FR" sz="1200" u="none" strike="noStrike" dirty="0">
                          <a:effectLst/>
                        </a:rPr>
                        <a:t>La coordination des politiques publiques</a:t>
                      </a:r>
                      <a:endParaRPr lang="fr-FR" sz="1200" b="0" i="0" u="none" strike="noStrike" dirty="0">
                        <a:solidFill>
                          <a:srgbClr val="000000"/>
                        </a:solidFill>
                        <a:effectLst/>
                        <a:latin typeface="Calibri" panose="020F0502020204030204" pitchFamily="34" charset="0"/>
                      </a:endParaRPr>
                    </a:p>
                  </a:txBody>
                  <a:tcPr marL="6350" marR="6350" marT="6350" marB="0"/>
                </a:tc>
                <a:tc>
                  <a:txBody>
                    <a:bodyPr/>
                    <a:lstStyle/>
                    <a:p>
                      <a:pPr algn="ctr" fontAlgn="b"/>
                      <a:r>
                        <a:rPr lang="fr-FR" sz="1100" u="none" strike="noStrike">
                          <a:effectLst/>
                        </a:rPr>
                        <a:t>19,5%</a:t>
                      </a:r>
                      <a:endParaRPr lang="fr-FR" sz="1100" b="0" i="0" u="none" strike="noStrike">
                        <a:solidFill>
                          <a:srgbClr val="000000"/>
                        </a:solidFill>
                        <a:effectLst/>
                        <a:latin typeface="Calibri" panose="020F0502020204030204" pitchFamily="34" charset="0"/>
                      </a:endParaRPr>
                    </a:p>
                  </a:txBody>
                  <a:tcPr marL="6350" marR="6350" marT="6350" marB="0" anchor="ctr"/>
                </a:tc>
                <a:tc>
                  <a:txBody>
                    <a:bodyPr/>
                    <a:lstStyle/>
                    <a:p>
                      <a:pPr algn="ctr" fontAlgn="b"/>
                      <a:r>
                        <a:rPr lang="fr-FR" sz="1100" u="none" strike="noStrike" dirty="0">
                          <a:effectLst/>
                        </a:rPr>
                        <a:t>48,8%</a:t>
                      </a:r>
                      <a:endParaRPr lang="fr-FR" sz="1100" b="0" i="0" u="none" strike="noStrike" dirty="0">
                        <a:solidFill>
                          <a:srgbClr val="000000"/>
                        </a:solidFill>
                        <a:effectLst/>
                        <a:latin typeface="Calibri" panose="020F0502020204030204" pitchFamily="34" charset="0"/>
                      </a:endParaRPr>
                    </a:p>
                  </a:txBody>
                  <a:tcPr marL="6350" marR="6350" marT="6350" marB="0" anchor="ctr">
                    <a:solidFill>
                      <a:schemeClr val="accent3">
                        <a:lumMod val="60000"/>
                        <a:lumOff val="40000"/>
                      </a:schemeClr>
                    </a:solidFill>
                  </a:tcPr>
                </a:tc>
                <a:tc>
                  <a:txBody>
                    <a:bodyPr/>
                    <a:lstStyle/>
                    <a:p>
                      <a:pPr algn="ctr" fontAlgn="b"/>
                      <a:r>
                        <a:rPr lang="fr-FR" sz="1100" u="none" strike="noStrike">
                          <a:effectLst/>
                        </a:rPr>
                        <a:t>7,3%</a:t>
                      </a:r>
                      <a:endParaRPr lang="fr-FR" sz="1100" b="0" i="0" u="none" strike="noStrike">
                        <a:solidFill>
                          <a:srgbClr val="000000"/>
                        </a:solidFill>
                        <a:effectLst/>
                        <a:latin typeface="Calibri" panose="020F0502020204030204" pitchFamily="34" charset="0"/>
                      </a:endParaRPr>
                    </a:p>
                  </a:txBody>
                  <a:tcPr marL="6350" marR="6350" marT="6350" marB="0" anchor="ctr"/>
                </a:tc>
                <a:tc>
                  <a:txBody>
                    <a:bodyPr/>
                    <a:lstStyle/>
                    <a:p>
                      <a:pPr algn="ctr" fontAlgn="b"/>
                      <a:r>
                        <a:rPr lang="fr-FR" sz="1100" u="none" strike="noStrike" dirty="0">
                          <a:effectLst/>
                        </a:rPr>
                        <a:t>24,4%</a:t>
                      </a:r>
                      <a:endParaRPr lang="fr-FR" sz="1100" b="0" i="0" u="none" strike="noStrike" dirty="0">
                        <a:solidFill>
                          <a:srgbClr val="000000"/>
                        </a:solidFill>
                        <a:effectLst/>
                        <a:latin typeface="Calibri" panose="020F0502020204030204" pitchFamily="34" charset="0"/>
                      </a:endParaRPr>
                    </a:p>
                  </a:txBody>
                  <a:tcPr marL="6350" marR="6350" marT="6350" marB="0" anchor="ctr"/>
                </a:tc>
              </a:tr>
            </a:tbl>
          </a:graphicData>
        </a:graphic>
      </p:graphicFrame>
    </p:spTree>
    <p:extLst>
      <p:ext uri="{BB962C8B-B14F-4D97-AF65-F5344CB8AC3E}">
        <p14:creationId xmlns:p14="http://schemas.microsoft.com/office/powerpoint/2010/main" val="72202851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Synthèse de l’enquête</a:t>
            </a:r>
            <a:endParaRPr lang="fr-FR" dirty="0"/>
          </a:p>
        </p:txBody>
      </p:sp>
      <p:sp>
        <p:nvSpPr>
          <p:cNvPr id="5" name="Pentagone 4"/>
          <p:cNvSpPr/>
          <p:nvPr/>
        </p:nvSpPr>
        <p:spPr>
          <a:xfrm>
            <a:off x="683568" y="1916832"/>
            <a:ext cx="4680520" cy="780759"/>
          </a:xfrm>
          <a:prstGeom prst="homePlate">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fr-FR" dirty="0" smtClean="0"/>
              <a:t>… doit reposer sur une méthodologie plus claire et plus lisible</a:t>
            </a:r>
            <a:endParaRPr lang="fr-FR" dirty="0"/>
          </a:p>
        </p:txBody>
      </p:sp>
      <p:sp>
        <p:nvSpPr>
          <p:cNvPr id="6" name="Pentagone 5"/>
          <p:cNvSpPr/>
          <p:nvPr/>
        </p:nvSpPr>
        <p:spPr>
          <a:xfrm>
            <a:off x="1475656" y="3188410"/>
            <a:ext cx="4680520" cy="792088"/>
          </a:xfrm>
          <a:prstGeom prst="homePlate">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fr-FR" dirty="0" smtClean="0"/>
              <a:t>…est connu par les acteurs</a:t>
            </a:r>
            <a:endParaRPr lang="fr-FR" dirty="0"/>
          </a:p>
        </p:txBody>
      </p:sp>
      <p:sp>
        <p:nvSpPr>
          <p:cNvPr id="7" name="Pentagone 6"/>
          <p:cNvSpPr/>
          <p:nvPr/>
        </p:nvSpPr>
        <p:spPr>
          <a:xfrm>
            <a:off x="2411760" y="4263932"/>
            <a:ext cx="4680520" cy="812892"/>
          </a:xfrm>
          <a:prstGeom prst="homePlate">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fr-FR" dirty="0" smtClean="0"/>
              <a:t>…est avant tout une source d’informations</a:t>
            </a:r>
            <a:endParaRPr lang="fr-FR" dirty="0"/>
          </a:p>
        </p:txBody>
      </p:sp>
      <p:sp>
        <p:nvSpPr>
          <p:cNvPr id="8" name="Pentagone 7"/>
          <p:cNvSpPr/>
          <p:nvPr/>
        </p:nvSpPr>
        <p:spPr>
          <a:xfrm>
            <a:off x="3563888" y="5394020"/>
            <a:ext cx="4680520" cy="761414"/>
          </a:xfrm>
          <a:prstGeom prst="homePlate">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fr-FR" dirty="0" smtClean="0"/>
              <a:t>… est considéré comme peu impactant.</a:t>
            </a:r>
            <a:endParaRPr lang="fr-FR" dirty="0"/>
          </a:p>
        </p:txBody>
      </p:sp>
      <p:sp>
        <p:nvSpPr>
          <p:cNvPr id="3" name="ZoneTexte 2"/>
          <p:cNvSpPr txBox="1"/>
          <p:nvPr/>
        </p:nvSpPr>
        <p:spPr>
          <a:xfrm>
            <a:off x="606797" y="1448732"/>
            <a:ext cx="1751570" cy="461665"/>
          </a:xfrm>
          <a:prstGeom prst="rect">
            <a:avLst/>
          </a:prstGeom>
          <a:noFill/>
        </p:spPr>
        <p:txBody>
          <a:bodyPr wrap="none" rtlCol="0">
            <a:spAutoFit/>
          </a:bodyPr>
          <a:lstStyle/>
          <a:p>
            <a:r>
              <a:rPr lang="fr-FR" sz="2400" dirty="0" smtClean="0">
                <a:effectLst>
                  <a:outerShdw blurRad="38100" dist="38100" dir="2700000" algn="tl">
                    <a:srgbClr val="000000">
                      <a:alpha val="43137"/>
                    </a:srgbClr>
                  </a:outerShdw>
                </a:effectLst>
              </a:rPr>
              <a:t>Un PRS qui…</a:t>
            </a:r>
            <a:endParaRPr lang="fr-FR" sz="24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5912187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normAutofit/>
          </a:bodyPr>
          <a:lstStyle/>
          <a:p>
            <a:r>
              <a:rPr lang="fr-FR" dirty="0" smtClean="0"/>
              <a:t>Résultats de l’évaluation du </a:t>
            </a:r>
            <a:r>
              <a:rPr lang="fr-FR" dirty="0" err="1" smtClean="0"/>
              <a:t>process</a:t>
            </a:r>
            <a:r>
              <a:rPr lang="fr-FR" dirty="0" smtClean="0"/>
              <a:t> du PRS1</a:t>
            </a:r>
            <a:endParaRPr lang="fr-FR" dirty="0"/>
          </a:p>
        </p:txBody>
      </p:sp>
    </p:spTree>
    <p:extLst>
      <p:ext uri="{BB962C8B-B14F-4D97-AF65-F5344CB8AC3E}">
        <p14:creationId xmlns:p14="http://schemas.microsoft.com/office/powerpoint/2010/main" val="339200837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Un PRS qui s’est construit en se fondant sur des travaux qui lui étaient antérieurs</a:t>
            </a:r>
            <a:endParaRPr lang="fr-FR" dirty="0"/>
          </a:p>
        </p:txBody>
      </p:sp>
      <p:sp>
        <p:nvSpPr>
          <p:cNvPr id="3" name="Espace réservé du contenu 2"/>
          <p:cNvSpPr>
            <a:spLocks noGrp="1"/>
          </p:cNvSpPr>
          <p:nvPr>
            <p:ph idx="1"/>
          </p:nvPr>
        </p:nvSpPr>
        <p:spPr>
          <a:xfrm>
            <a:off x="827585" y="1844824"/>
            <a:ext cx="8136903" cy="4494796"/>
          </a:xfrm>
        </p:spPr>
        <p:txBody>
          <a:bodyPr>
            <a:noAutofit/>
          </a:bodyPr>
          <a:lstStyle/>
          <a:p>
            <a:pPr marL="342900" indent="-342900">
              <a:buFont typeface="Wingdings" panose="05000000000000000000" pitchFamily="2" charset="2"/>
              <a:buChar char="§"/>
            </a:pPr>
            <a:r>
              <a:rPr lang="fr-FR" sz="1600" b="0" dirty="0" smtClean="0"/>
              <a:t>Un travail très important de préparation au sein de l’agence a été réalisé afin de fonder la concertation sur des premiers constats partagés….</a:t>
            </a:r>
          </a:p>
          <a:p>
            <a:pPr marL="342900" indent="-342900">
              <a:buFont typeface="Wingdings" panose="05000000000000000000" pitchFamily="2" charset="2"/>
              <a:buChar char="§"/>
            </a:pPr>
            <a:endParaRPr lang="fr-FR" sz="1600" b="0" dirty="0" smtClean="0"/>
          </a:p>
          <a:p>
            <a:pPr marL="901700" lvl="1" indent="-342900">
              <a:buFont typeface="Arial" panose="020B0604020202020204" pitchFamily="34" charset="0"/>
              <a:buChar char="•"/>
            </a:pPr>
            <a:r>
              <a:rPr lang="fr-FR" sz="1200" b="0" dirty="0" smtClean="0"/>
              <a:t>En amont de la construction du PRS, le service Etudes </a:t>
            </a:r>
            <a:r>
              <a:rPr lang="fr-FR" sz="1200" b="0" dirty="0"/>
              <a:t>et statistiques avait réalisé un très gros travail de compilation des données qui a servi de </a:t>
            </a:r>
            <a:r>
              <a:rPr lang="fr-FR" sz="1200" b="0" dirty="0" smtClean="0"/>
              <a:t>base, ensuite, </a:t>
            </a:r>
            <a:r>
              <a:rPr lang="fr-FR" sz="1200" b="0" dirty="0"/>
              <a:t>pour les </a:t>
            </a:r>
            <a:r>
              <a:rPr lang="fr-FR" sz="1200" b="0" dirty="0" smtClean="0"/>
              <a:t>ateliers. </a:t>
            </a:r>
            <a:endParaRPr lang="fr-FR" sz="1200" b="0" dirty="0"/>
          </a:p>
          <a:p>
            <a:pPr marL="901700" lvl="1" indent="-342900">
              <a:buFont typeface="Arial" panose="020B0604020202020204" pitchFamily="34" charset="0"/>
              <a:buChar char="•"/>
            </a:pPr>
            <a:r>
              <a:rPr lang="fr-FR" sz="1200" b="0" dirty="0" smtClean="0"/>
              <a:t>L’ORS a également été mobilisée pour identifier et délivrer des données utiles.</a:t>
            </a:r>
          </a:p>
          <a:p>
            <a:pPr marL="901700" lvl="1" indent="-342900">
              <a:buFont typeface="Arial" panose="020B0604020202020204" pitchFamily="34" charset="0"/>
              <a:buChar char="•"/>
            </a:pPr>
            <a:endParaRPr lang="fr-FR" sz="1100" b="0" dirty="0" smtClean="0"/>
          </a:p>
          <a:p>
            <a:pPr marL="342900" indent="-342900">
              <a:buFont typeface="Wingdings" panose="05000000000000000000" pitchFamily="2" charset="2"/>
              <a:buChar char="§"/>
            </a:pPr>
            <a:r>
              <a:rPr lang="fr-FR" sz="1600" b="0" dirty="0" smtClean="0"/>
              <a:t>…. Cette concaténation a été poursuivie par la mobilisation de données issues de partenaires extérieurs </a:t>
            </a:r>
          </a:p>
          <a:p>
            <a:pPr marL="342900" indent="-342900">
              <a:buFont typeface="Wingdings" panose="05000000000000000000" pitchFamily="2" charset="2"/>
              <a:buChar char="§"/>
            </a:pPr>
            <a:endParaRPr lang="fr-FR" sz="1600" b="0" dirty="0" smtClean="0"/>
          </a:p>
          <a:p>
            <a:pPr marL="901700" lvl="1" indent="-342900">
              <a:buFont typeface="Arial" panose="020B0604020202020204" pitchFamily="34" charset="0"/>
              <a:buChar char="•"/>
            </a:pPr>
            <a:r>
              <a:rPr lang="fr-FR" sz="1200" b="0" dirty="0" smtClean="0"/>
              <a:t>Soit par l’apport de diagnostics déjà réalisés :</a:t>
            </a:r>
          </a:p>
          <a:p>
            <a:pPr marL="1130300" lvl="2" indent="-342900"/>
            <a:r>
              <a:rPr lang="fr-FR" sz="1200" dirty="0"/>
              <a:t>A titre d’illustration, dans le champ de la prévention, des diagnostics étaient déjà posés par les Ateliers santé Ville.</a:t>
            </a:r>
          </a:p>
          <a:p>
            <a:pPr marL="901700" lvl="1" indent="-342900">
              <a:buFont typeface="Arial" panose="020B0604020202020204" pitchFamily="34" charset="0"/>
              <a:buChar char="•"/>
            </a:pPr>
            <a:r>
              <a:rPr lang="fr-FR" sz="1200" b="0" dirty="0"/>
              <a:t>Soit par la réalisation d’enquêtes complémentaires</a:t>
            </a:r>
          </a:p>
          <a:p>
            <a:pPr marL="1130300" lvl="2" indent="-342900"/>
            <a:r>
              <a:rPr lang="fr-FR" sz="1200" dirty="0"/>
              <a:t>Enquête auprès des maires, étude sur les listes </a:t>
            </a:r>
            <a:r>
              <a:rPr lang="fr-FR" sz="1200" dirty="0" smtClean="0"/>
              <a:t>d’attente dans les ESSMS</a:t>
            </a:r>
            <a:endParaRPr lang="fr-FR" sz="1200" dirty="0"/>
          </a:p>
          <a:p>
            <a:pPr marL="558800" lvl="1" indent="0">
              <a:buNone/>
            </a:pPr>
            <a:endParaRPr lang="fr-FR" sz="1100" b="0" dirty="0" smtClean="0"/>
          </a:p>
        </p:txBody>
      </p:sp>
      <p:sp>
        <p:nvSpPr>
          <p:cNvPr id="4" name="Titre 1"/>
          <p:cNvSpPr txBox="1">
            <a:spLocks/>
          </p:cNvSpPr>
          <p:nvPr/>
        </p:nvSpPr>
        <p:spPr>
          <a:xfrm rot="16200000">
            <a:off x="-1860308" y="3717031"/>
            <a:ext cx="4464496" cy="720081"/>
          </a:xfrm>
          <a:prstGeom prst="rect">
            <a:avLst/>
          </a:prstGeom>
          <a:solidFill>
            <a:schemeClr val="bg1">
              <a:lumMod val="85000"/>
            </a:schemeClr>
          </a:solidFill>
        </p:spPr>
        <p:txBody>
          <a:bodyPr vert="horz" lIns="91440" tIns="45720" rIns="91440" bIns="45720" rtlCol="0" anchor="ctr">
            <a:normAutofit/>
          </a:bodyPr>
          <a:lstStyle>
            <a:lvl1pPr algn="l" defTabSz="914400" rtl="0" eaLnBrk="1" latinLnBrk="0" hangingPunct="1">
              <a:spcBef>
                <a:spcPct val="0"/>
              </a:spcBef>
              <a:buNone/>
              <a:defRPr sz="2800" b="1" kern="1200">
                <a:solidFill>
                  <a:schemeClr val="tx1">
                    <a:lumMod val="65000"/>
                    <a:lumOff val="35000"/>
                  </a:schemeClr>
                </a:solidFill>
                <a:latin typeface="+mj-lt"/>
                <a:ea typeface="+mj-ea"/>
                <a:cs typeface="+mj-cs"/>
              </a:defRPr>
            </a:lvl1pPr>
          </a:lstStyle>
          <a:p>
            <a:pPr algn="ctr"/>
            <a:r>
              <a:rPr lang="fr-FR" sz="2000" dirty="0" smtClean="0"/>
              <a:t>CONCEPTION, STRUCTURATION </a:t>
            </a:r>
          </a:p>
          <a:p>
            <a:pPr algn="ctr"/>
            <a:r>
              <a:rPr lang="fr-FR" sz="2000" dirty="0" smtClean="0"/>
              <a:t>ET COHERENCE</a:t>
            </a:r>
            <a:endParaRPr lang="fr-FR" sz="2000" dirty="0"/>
          </a:p>
        </p:txBody>
      </p:sp>
      <p:sp>
        <p:nvSpPr>
          <p:cNvPr id="5" name="Rectangle à coins arrondis 4"/>
          <p:cNvSpPr/>
          <p:nvPr/>
        </p:nvSpPr>
        <p:spPr>
          <a:xfrm>
            <a:off x="611560" y="1124744"/>
            <a:ext cx="8352928" cy="504056"/>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fr-FR" sz="1200" dirty="0"/>
              <a:t>Dans quelle mesure la construction du PRS s'est appuyée sur des études de besoin </a:t>
            </a:r>
            <a:r>
              <a:rPr lang="fr-FR" sz="1200" dirty="0" smtClean="0"/>
              <a:t>?</a:t>
            </a:r>
          </a:p>
          <a:p>
            <a:pPr algn="ctr"/>
            <a:r>
              <a:rPr lang="fr-FR" sz="1200" dirty="0"/>
              <a:t>Dans quelle mesure le PRS s’est-il mis en place en lien avec les études et documents directeurs réalisés </a:t>
            </a:r>
            <a:r>
              <a:rPr lang="fr-FR" sz="1200" dirty="0" smtClean="0"/>
              <a:t>précédemment ? </a:t>
            </a:r>
            <a:endParaRPr lang="fr-FR" sz="1200" dirty="0"/>
          </a:p>
        </p:txBody>
      </p:sp>
    </p:spTree>
    <p:extLst>
      <p:ext uri="{BB962C8B-B14F-4D97-AF65-F5344CB8AC3E}">
        <p14:creationId xmlns:p14="http://schemas.microsoft.com/office/powerpoint/2010/main" val="273077102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Un PRS qui s’est construit en se fondant sur des travaux qui lui étaient antérieurs</a:t>
            </a:r>
            <a:endParaRPr lang="fr-FR" dirty="0"/>
          </a:p>
        </p:txBody>
      </p:sp>
      <p:sp>
        <p:nvSpPr>
          <p:cNvPr id="3" name="Espace réservé du contenu 2"/>
          <p:cNvSpPr>
            <a:spLocks noGrp="1"/>
          </p:cNvSpPr>
          <p:nvPr>
            <p:ph idx="1"/>
          </p:nvPr>
        </p:nvSpPr>
        <p:spPr>
          <a:xfrm>
            <a:off x="827585" y="1844824"/>
            <a:ext cx="8136903" cy="4494796"/>
          </a:xfrm>
        </p:spPr>
        <p:txBody>
          <a:bodyPr>
            <a:noAutofit/>
          </a:bodyPr>
          <a:lstStyle/>
          <a:p>
            <a:pPr marL="342900" indent="-342900">
              <a:buFont typeface="Wingdings" panose="05000000000000000000" pitchFamily="2" charset="2"/>
              <a:buChar char="§"/>
            </a:pPr>
            <a:endParaRPr lang="fr-FR" sz="1600" b="0" dirty="0" smtClean="0"/>
          </a:p>
          <a:p>
            <a:pPr marL="342900" indent="-342900">
              <a:buFont typeface="Wingdings" panose="05000000000000000000" pitchFamily="2" charset="2"/>
              <a:buChar char="§"/>
            </a:pPr>
            <a:r>
              <a:rPr lang="fr-FR" sz="1600" b="0" dirty="0" smtClean="0"/>
              <a:t>Cet exercice de diagnostic a pu montrer des limites aussi bien dans la construction du document que dans son déploiement :</a:t>
            </a:r>
          </a:p>
          <a:p>
            <a:pPr marL="0" indent="0">
              <a:buNone/>
            </a:pPr>
            <a:endParaRPr lang="fr-FR" sz="1600" b="0" dirty="0" smtClean="0"/>
          </a:p>
          <a:p>
            <a:pPr marL="901700" lvl="1" indent="-342900" algn="just">
              <a:buFont typeface="Arial" panose="020B0604020202020204" pitchFamily="34" charset="0"/>
              <a:buChar char="•"/>
            </a:pPr>
            <a:r>
              <a:rPr lang="fr-FR" sz="1100" b="0" dirty="0"/>
              <a:t>A Mayotte, le contexte est marqué par une </a:t>
            </a:r>
            <a:r>
              <a:rPr lang="fr-FR" sz="1100" dirty="0"/>
              <a:t>difficulté à quantifier les publics cibles </a:t>
            </a:r>
            <a:r>
              <a:rPr lang="fr-FR" sz="1100" b="0" dirty="0"/>
              <a:t>des politiques de santé : l’absence de chiffre fiable sur la part des non-assurés sociaux en est l’illustration la plus </a:t>
            </a:r>
            <a:r>
              <a:rPr lang="fr-FR" sz="1100" b="0" dirty="0" smtClean="0"/>
              <a:t>emblématique. </a:t>
            </a:r>
            <a:r>
              <a:rPr lang="fr-FR" sz="1100" b="0" dirty="0"/>
              <a:t>Ainsi, selon de nombreux acteurs interrogés, le PRS a pu ne pas tenir suffisamment compte des problématiques et des complexités propres à l’île (l’explosion de la natalité ou l’état d’insalubrité par exemple). A titre d’exemple, le nombre de grossesses par an aurait augmenté de 40% depuis 2014 (de 6 000 environ en 2014 à plus de 10 000 en 2016). Le nombre de personnes non recensées s’élèverait à plus de 250 000. </a:t>
            </a:r>
          </a:p>
          <a:p>
            <a:pPr marL="901700" lvl="1" indent="-342900" algn="just">
              <a:buFont typeface="Arial" panose="020B0604020202020204" pitchFamily="34" charset="0"/>
              <a:buChar char="•"/>
            </a:pPr>
            <a:r>
              <a:rPr lang="fr-FR" sz="1100" b="0" dirty="0"/>
              <a:t>Le diagnostic s’est par ailleurs trop appuyé sur des éléments quantitatifs (et notamment des études de type épidémiologiques) : une approche qualitative reposant sur des sources </a:t>
            </a:r>
            <a:r>
              <a:rPr lang="fr-FR" sz="1100" b="0" dirty="0" smtClean="0"/>
              <a:t>renouvelées </a:t>
            </a:r>
            <a:r>
              <a:rPr lang="fr-FR" sz="1100" b="0" dirty="0"/>
              <a:t>(les analyses de besoins sociaux, des travaux de recherche universitaire, par exemple) aurait pu être complémentaire.</a:t>
            </a:r>
          </a:p>
          <a:p>
            <a:pPr marL="901700" lvl="1" indent="-342900" algn="just">
              <a:buFont typeface="Arial" panose="020B0604020202020204" pitchFamily="34" charset="0"/>
              <a:buChar char="•"/>
            </a:pPr>
            <a:r>
              <a:rPr lang="fr-FR" sz="1100" b="0" dirty="0" smtClean="0"/>
              <a:t>Certaines </a:t>
            </a:r>
            <a:r>
              <a:rPr lang="fr-FR" sz="1100" dirty="0" smtClean="0"/>
              <a:t>données </a:t>
            </a:r>
            <a:r>
              <a:rPr lang="fr-FR" sz="1100" b="0" dirty="0" smtClean="0"/>
              <a:t>quantitatives, qui fondaient par la suite la programmation, ont pu paraître </a:t>
            </a:r>
            <a:r>
              <a:rPr lang="fr-FR" sz="1100" dirty="0" smtClean="0"/>
              <a:t>erronées </a:t>
            </a:r>
            <a:r>
              <a:rPr lang="fr-FR" sz="1100" b="0" dirty="0" smtClean="0"/>
              <a:t>(par exemple l’implantation de certains ESSMS)</a:t>
            </a:r>
          </a:p>
          <a:p>
            <a:pPr marL="901700" lvl="1" indent="-342900" algn="just">
              <a:buFont typeface="Arial" panose="020B0604020202020204" pitchFamily="34" charset="0"/>
              <a:buChar char="•"/>
            </a:pPr>
            <a:r>
              <a:rPr lang="fr-FR" sz="1100" b="0" dirty="0" smtClean="0"/>
              <a:t>La </a:t>
            </a:r>
            <a:r>
              <a:rPr lang="fr-FR" sz="1100" dirty="0" smtClean="0"/>
              <a:t>transition </a:t>
            </a:r>
            <a:r>
              <a:rPr lang="fr-FR" sz="1100" b="0" dirty="0" smtClean="0"/>
              <a:t>avec les documents programmatiques précédents a parfois pu </a:t>
            </a:r>
            <a:r>
              <a:rPr lang="fr-FR" sz="1100" dirty="0" smtClean="0"/>
              <a:t>manquer de lisibilité </a:t>
            </a:r>
            <a:r>
              <a:rPr lang="fr-FR" sz="1100" b="0" dirty="0" smtClean="0"/>
              <a:t>(à titre d’illustration une unité de psychogériatrie a disparu avec la nouvelle programmation)</a:t>
            </a:r>
          </a:p>
          <a:p>
            <a:pPr marL="901700" lvl="1" indent="-342900" algn="just">
              <a:buFont typeface="Arial" panose="020B0604020202020204" pitchFamily="34" charset="0"/>
              <a:buChar char="•"/>
            </a:pPr>
            <a:r>
              <a:rPr lang="fr-FR" sz="1100" b="0" dirty="0" smtClean="0"/>
              <a:t>Le diagnostic, pour aussi étayé qu’il soit, n’écarte pas parfois la nécessité de refaire un travail de bilan afin de relancer une dynamique entre les acteurs concernés.</a:t>
            </a:r>
            <a:endParaRPr lang="fr-FR" sz="1100" b="0" dirty="0"/>
          </a:p>
        </p:txBody>
      </p:sp>
      <p:sp>
        <p:nvSpPr>
          <p:cNvPr id="4" name="Titre 1"/>
          <p:cNvSpPr txBox="1">
            <a:spLocks/>
          </p:cNvSpPr>
          <p:nvPr/>
        </p:nvSpPr>
        <p:spPr>
          <a:xfrm rot="16200000">
            <a:off x="-1860308" y="3717031"/>
            <a:ext cx="4464496" cy="720081"/>
          </a:xfrm>
          <a:prstGeom prst="rect">
            <a:avLst/>
          </a:prstGeom>
          <a:solidFill>
            <a:schemeClr val="bg1">
              <a:lumMod val="85000"/>
            </a:schemeClr>
          </a:solidFill>
        </p:spPr>
        <p:txBody>
          <a:bodyPr vert="horz" lIns="91440" tIns="45720" rIns="91440" bIns="45720" rtlCol="0" anchor="ctr">
            <a:normAutofit/>
          </a:bodyPr>
          <a:lstStyle>
            <a:lvl1pPr algn="l" defTabSz="914400" rtl="0" eaLnBrk="1" latinLnBrk="0" hangingPunct="1">
              <a:spcBef>
                <a:spcPct val="0"/>
              </a:spcBef>
              <a:buNone/>
              <a:defRPr sz="2800" b="1" kern="1200">
                <a:solidFill>
                  <a:schemeClr val="tx1">
                    <a:lumMod val="65000"/>
                    <a:lumOff val="35000"/>
                  </a:schemeClr>
                </a:solidFill>
                <a:latin typeface="+mj-lt"/>
                <a:ea typeface="+mj-ea"/>
                <a:cs typeface="+mj-cs"/>
              </a:defRPr>
            </a:lvl1pPr>
          </a:lstStyle>
          <a:p>
            <a:pPr algn="ctr"/>
            <a:r>
              <a:rPr lang="fr-FR" sz="2000" dirty="0" smtClean="0"/>
              <a:t>CONCEPTION, STRUCTURATION </a:t>
            </a:r>
          </a:p>
          <a:p>
            <a:pPr algn="ctr"/>
            <a:r>
              <a:rPr lang="fr-FR" sz="2000" dirty="0" smtClean="0"/>
              <a:t>ET COHERENCE</a:t>
            </a:r>
            <a:endParaRPr lang="fr-FR" sz="2000" dirty="0"/>
          </a:p>
        </p:txBody>
      </p:sp>
      <p:sp>
        <p:nvSpPr>
          <p:cNvPr id="5" name="Rectangle à coins arrondis 4"/>
          <p:cNvSpPr/>
          <p:nvPr/>
        </p:nvSpPr>
        <p:spPr>
          <a:xfrm>
            <a:off x="611560" y="1124744"/>
            <a:ext cx="8352928" cy="504056"/>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fr-FR" sz="1200" dirty="0"/>
              <a:t>Dans quelle mesure la construction du PRS s'est appuyée sur des études de besoin </a:t>
            </a:r>
            <a:r>
              <a:rPr lang="fr-FR" sz="1200" dirty="0" smtClean="0"/>
              <a:t>?</a:t>
            </a:r>
          </a:p>
          <a:p>
            <a:pPr algn="ctr"/>
            <a:r>
              <a:rPr lang="fr-FR" sz="1200" dirty="0"/>
              <a:t>Dans quelle mesure le PRS s’est-il mis en place en lien avec les études et documents directeurs réalisés </a:t>
            </a:r>
            <a:r>
              <a:rPr lang="fr-FR" sz="1200" dirty="0" smtClean="0"/>
              <a:t>précédemment ? </a:t>
            </a:r>
            <a:endParaRPr lang="fr-FR" sz="1200" dirty="0"/>
          </a:p>
        </p:txBody>
      </p:sp>
    </p:spTree>
    <p:extLst>
      <p:ext uri="{BB962C8B-B14F-4D97-AF65-F5344CB8AC3E}">
        <p14:creationId xmlns:p14="http://schemas.microsoft.com/office/powerpoint/2010/main" val="412716477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RECOMMANDATIONS POUR LE PRS2	</a:t>
            </a:r>
            <a:endParaRPr lang="fr-FR" dirty="0"/>
          </a:p>
        </p:txBody>
      </p:sp>
      <p:sp>
        <p:nvSpPr>
          <p:cNvPr id="3" name="Espace réservé du contenu 2"/>
          <p:cNvSpPr>
            <a:spLocks noGrp="1"/>
          </p:cNvSpPr>
          <p:nvPr>
            <p:ph idx="1"/>
          </p:nvPr>
        </p:nvSpPr>
        <p:spPr>
          <a:xfrm>
            <a:off x="251520" y="2492896"/>
            <a:ext cx="8784976" cy="5142868"/>
          </a:xfrm>
        </p:spPr>
        <p:txBody>
          <a:bodyPr>
            <a:normAutofit/>
          </a:bodyPr>
          <a:lstStyle/>
          <a:p>
            <a:pPr algn="just">
              <a:buClr>
                <a:srgbClr val="669900"/>
              </a:buClr>
              <a:buFont typeface="Wingdings" panose="05000000000000000000" pitchFamily="2" charset="2"/>
              <a:buChar char="Ü"/>
            </a:pPr>
            <a:r>
              <a:rPr lang="fr-FR" sz="2000" dirty="0" smtClean="0"/>
              <a:t>Un diagnostic existant déjà très fourni dont les données </a:t>
            </a:r>
            <a:r>
              <a:rPr lang="fr-FR" sz="2000" dirty="0" err="1" smtClean="0"/>
              <a:t>quali</a:t>
            </a:r>
            <a:r>
              <a:rPr lang="fr-FR" sz="2000" dirty="0" smtClean="0"/>
              <a:t> pourraient être actualisées.</a:t>
            </a:r>
          </a:p>
          <a:p>
            <a:pPr algn="just">
              <a:buClr>
                <a:srgbClr val="669900"/>
              </a:buClr>
              <a:buFont typeface="Wingdings" panose="05000000000000000000" pitchFamily="2" charset="2"/>
              <a:buChar char="Ü"/>
            </a:pPr>
            <a:endParaRPr lang="fr-FR" sz="2000" dirty="0" smtClean="0"/>
          </a:p>
          <a:p>
            <a:pPr algn="just">
              <a:buClr>
                <a:srgbClr val="669900"/>
              </a:buClr>
              <a:buFont typeface="Wingdings" panose="05000000000000000000" pitchFamily="2" charset="2"/>
              <a:buChar char="Ü"/>
            </a:pPr>
            <a:r>
              <a:rPr lang="fr-FR" sz="2000" dirty="0" smtClean="0"/>
              <a:t>En revanche, il est important que chaque action du PRS2 puisse débuter par un état des lieux, aussi synthétique soit-il, afin de les mettre en perspective (certains usagers du PRS concentrent leur lecture sur une ou deux actions qui les concerne).</a:t>
            </a:r>
          </a:p>
          <a:p>
            <a:pPr algn="just">
              <a:buClr>
                <a:srgbClr val="669900"/>
              </a:buClr>
              <a:buFont typeface="Wingdings" panose="05000000000000000000" pitchFamily="2" charset="2"/>
              <a:buChar char="Ü"/>
            </a:pPr>
            <a:endParaRPr lang="fr-FR" sz="2000" dirty="0" smtClean="0"/>
          </a:p>
          <a:p>
            <a:pPr algn="just">
              <a:buClr>
                <a:srgbClr val="669900"/>
              </a:buClr>
              <a:buFont typeface="Wingdings" panose="05000000000000000000" pitchFamily="2" charset="2"/>
              <a:buChar char="Ü"/>
            </a:pPr>
            <a:r>
              <a:rPr lang="fr-FR" sz="2000" dirty="0" smtClean="0"/>
              <a:t>La transition entre le PRS 1 et le PRS2 doit faire œuvre de pédagogie en explicitant, autant que possible, pourquoi certains objectifs seraient appelés à disparaître dans le nouveau document stratégique.</a:t>
            </a:r>
            <a:endParaRPr lang="fr-FR" sz="2000" dirty="0"/>
          </a:p>
        </p:txBody>
      </p:sp>
      <p:pic>
        <p:nvPicPr>
          <p:cNvPr id="5122" name="Picture 2" descr="Afficher l'image d'origin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2" y="1052736"/>
            <a:ext cx="1537469" cy="10249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1548337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Un souci permanent de </a:t>
            </a:r>
            <a:r>
              <a:rPr lang="fr-FR" dirty="0" err="1" smtClean="0"/>
              <a:t>co</a:t>
            </a:r>
            <a:r>
              <a:rPr lang="fr-FR" dirty="0" smtClean="0"/>
              <a:t>-construction mais une ingénierie très lourde et qui a pu entraîner une dispersion de l’information</a:t>
            </a:r>
            <a:endParaRPr lang="fr-FR" dirty="0"/>
          </a:p>
        </p:txBody>
      </p:sp>
      <p:sp>
        <p:nvSpPr>
          <p:cNvPr id="3" name="Espace réservé du contenu 2"/>
          <p:cNvSpPr>
            <a:spLocks noGrp="1"/>
          </p:cNvSpPr>
          <p:nvPr>
            <p:ph idx="1"/>
          </p:nvPr>
        </p:nvSpPr>
        <p:spPr>
          <a:xfrm>
            <a:off x="827585" y="1844824"/>
            <a:ext cx="8136903" cy="4494796"/>
          </a:xfrm>
        </p:spPr>
        <p:txBody>
          <a:bodyPr>
            <a:normAutofit lnSpcReduction="10000"/>
          </a:bodyPr>
          <a:lstStyle/>
          <a:p>
            <a:pPr marL="342900" indent="-342900" algn="just">
              <a:buFont typeface="Wingdings" panose="05000000000000000000" pitchFamily="2" charset="2"/>
              <a:buChar char="§"/>
            </a:pPr>
            <a:r>
              <a:rPr lang="fr-FR" sz="1800" b="0" dirty="0" smtClean="0"/>
              <a:t>Un cadre méthodologique posé au niveau national mais parfaitement approprié au niveau local</a:t>
            </a:r>
          </a:p>
          <a:p>
            <a:pPr marL="901700" lvl="1" indent="-342900" algn="just">
              <a:buFont typeface="Arial" panose="020B0604020202020204" pitchFamily="34" charset="0"/>
              <a:buChar char="•"/>
            </a:pPr>
            <a:r>
              <a:rPr lang="fr-FR" sz="1400" b="0" dirty="0" smtClean="0"/>
              <a:t>Le cadre méthodologique émanait du niveau national. La DSP a ensuite apporté un appui très important à la production du document. </a:t>
            </a:r>
          </a:p>
          <a:p>
            <a:pPr marL="901700" lvl="1" indent="-342900" algn="just">
              <a:buFont typeface="Arial" panose="020B0604020202020204" pitchFamily="34" charset="0"/>
              <a:buChar char="•"/>
            </a:pPr>
            <a:r>
              <a:rPr lang="fr-FR" sz="1400" b="0" dirty="0" smtClean="0"/>
              <a:t>Un premier travail a été initié en interne, avec une présentation de la méthodologie en séminaire des cadres. </a:t>
            </a:r>
          </a:p>
          <a:p>
            <a:pPr marL="901700" lvl="1" indent="-342900" algn="just">
              <a:buFont typeface="Arial" panose="020B0604020202020204" pitchFamily="34" charset="0"/>
              <a:buChar char="•"/>
            </a:pPr>
            <a:r>
              <a:rPr lang="fr-FR" sz="1400" b="0" dirty="0" smtClean="0"/>
              <a:t>L’élaboration du </a:t>
            </a:r>
            <a:r>
              <a:rPr lang="fr-FR" sz="1400" b="0" dirty="0"/>
              <a:t>PRS </a:t>
            </a:r>
            <a:r>
              <a:rPr lang="fr-FR" sz="1400" b="0" dirty="0" smtClean="0"/>
              <a:t>devait ensuite décliner </a:t>
            </a:r>
            <a:r>
              <a:rPr lang="fr-FR" sz="1400" dirty="0" smtClean="0"/>
              <a:t>la </a:t>
            </a:r>
            <a:r>
              <a:rPr lang="fr-FR" sz="1400" dirty="0"/>
              <a:t>méthode </a:t>
            </a:r>
            <a:r>
              <a:rPr lang="fr-FR" sz="1400" dirty="0" smtClean="0"/>
              <a:t>DELPHI </a:t>
            </a:r>
            <a:r>
              <a:rPr lang="fr-FR" sz="1400" b="0" dirty="0" smtClean="0"/>
              <a:t>(sélection d’une </a:t>
            </a:r>
            <a:r>
              <a:rPr lang="fr-FR" sz="1400" b="0" dirty="0"/>
              <a:t>cinquantaine d’experts et de professionnels de la santé publique </a:t>
            </a:r>
            <a:r>
              <a:rPr lang="fr-FR" sz="1400" b="0" dirty="0" smtClean="0"/>
              <a:t>pour préciser les priorités du PRS, devant arriver à un consensus au bout de trois sessions). Toutefois la méthode a été abandonnée.</a:t>
            </a:r>
          </a:p>
          <a:p>
            <a:pPr marL="901700" lvl="1" indent="-342900" algn="just">
              <a:buFont typeface="Arial" panose="020B0604020202020204" pitchFamily="34" charset="0"/>
              <a:buChar char="•"/>
            </a:pPr>
            <a:r>
              <a:rPr lang="fr-FR" sz="1400" b="0" dirty="0"/>
              <a:t>Des chefs de projet ont été nommés (1 par domaine stratégique) qui étaient relativement </a:t>
            </a:r>
            <a:r>
              <a:rPr lang="fr-FR" sz="1400" b="0" dirty="0" smtClean="0"/>
              <a:t>libres </a:t>
            </a:r>
            <a:r>
              <a:rPr lang="fr-FR" sz="1400" b="0" dirty="0"/>
              <a:t>dans leur animation pour aboutir des propositions. </a:t>
            </a:r>
            <a:r>
              <a:rPr lang="fr-FR" sz="1400" b="0" dirty="0" smtClean="0"/>
              <a:t>Les référents thématiques disposaient également de </a:t>
            </a:r>
            <a:r>
              <a:rPr lang="fr-FR" sz="1400" dirty="0" smtClean="0"/>
              <a:t>feuilles de route spécifiques </a:t>
            </a:r>
            <a:r>
              <a:rPr lang="fr-FR" sz="1400" b="0" dirty="0" smtClean="0"/>
              <a:t>(mais </a:t>
            </a:r>
            <a:r>
              <a:rPr lang="fr-FR" sz="1400" dirty="0" smtClean="0"/>
              <a:t>qui auraient pu être plus encadrantes </a:t>
            </a:r>
            <a:r>
              <a:rPr lang="fr-FR" sz="1400" b="0" dirty="0" smtClean="0"/>
              <a:t>en présentant des problématiques plus ciblées, en y joignant un mémo sur les techniques d’animation – en précisant par exemple une obligation de </a:t>
            </a:r>
            <a:r>
              <a:rPr lang="fr-FR" sz="1400" b="0" dirty="0"/>
              <a:t>débuter la rédaction par des verbes à l’infinitif</a:t>
            </a:r>
            <a:r>
              <a:rPr lang="fr-FR" sz="1400" b="0" dirty="0" smtClean="0"/>
              <a:t>….). </a:t>
            </a:r>
          </a:p>
          <a:p>
            <a:pPr marL="901700" lvl="1" indent="-342900" algn="just">
              <a:buFont typeface="Arial" panose="020B0604020202020204" pitchFamily="34" charset="0"/>
              <a:buChar char="•"/>
            </a:pPr>
            <a:r>
              <a:rPr lang="fr-FR" sz="1400" b="0" dirty="0" smtClean="0"/>
              <a:t>Les </a:t>
            </a:r>
            <a:r>
              <a:rPr lang="fr-FR" sz="1400" b="0" dirty="0"/>
              <a:t>référents devaient rendre un bilan périodique mais cette </a:t>
            </a:r>
            <a:r>
              <a:rPr lang="fr-FR" sz="1400" dirty="0"/>
              <a:t>dynamique s’est vite essoufflée</a:t>
            </a:r>
            <a:r>
              <a:rPr lang="fr-FR" sz="1400" b="0" dirty="0"/>
              <a:t>. Des </a:t>
            </a:r>
            <a:r>
              <a:rPr lang="fr-FR" sz="1400" dirty="0"/>
              <a:t>espaces collaboratifs </a:t>
            </a:r>
            <a:r>
              <a:rPr lang="fr-FR" sz="1400" b="0" dirty="0"/>
              <a:t>en ligne ont été mis en place, sous la forme de lieux de stockage centralisés destinés à accueillir les documents et informations se rapportant aux SROS, SRP et </a:t>
            </a:r>
            <a:r>
              <a:rPr lang="fr-FR" sz="1400" b="0" dirty="0" smtClean="0"/>
              <a:t>SOMS (</a:t>
            </a:r>
            <a:r>
              <a:rPr lang="fr-FR" sz="1400" b="0" dirty="0" err="1" smtClean="0"/>
              <a:t>sharepoint</a:t>
            </a:r>
            <a:r>
              <a:rPr lang="fr-FR" sz="1400" b="0" dirty="0" smtClean="0"/>
              <a:t>). Cependant, outre une note technique, les référents n’ont pas été formés à l’utilisation du </a:t>
            </a:r>
            <a:r>
              <a:rPr lang="fr-FR" sz="1400" b="0" dirty="0" err="1" smtClean="0"/>
              <a:t>sharepoint</a:t>
            </a:r>
            <a:r>
              <a:rPr lang="fr-FR" sz="1400" b="0" dirty="0"/>
              <a:t>.</a:t>
            </a:r>
            <a:r>
              <a:rPr lang="fr-FR" sz="1400" b="0" dirty="0" smtClean="0"/>
              <a:t> </a:t>
            </a:r>
          </a:p>
          <a:p>
            <a:pPr marL="342900" indent="-342900" algn="just">
              <a:buFont typeface="Wingdings" panose="05000000000000000000" pitchFamily="2" charset="2"/>
              <a:buChar char="§"/>
            </a:pPr>
            <a:endParaRPr lang="fr-FR" sz="1800" b="0" dirty="0" smtClean="0"/>
          </a:p>
        </p:txBody>
      </p:sp>
      <p:sp>
        <p:nvSpPr>
          <p:cNvPr id="5" name="Rectangle à coins arrondis 4"/>
          <p:cNvSpPr/>
          <p:nvPr/>
        </p:nvSpPr>
        <p:spPr>
          <a:xfrm>
            <a:off x="611560" y="1124744"/>
            <a:ext cx="8352928" cy="504056"/>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fr-FR" sz="1200" dirty="0"/>
              <a:t>Dans quelle mesure la méthodologie a été suffisamment </a:t>
            </a:r>
            <a:r>
              <a:rPr lang="fr-FR" sz="1200" dirty="0" err="1"/>
              <a:t>co</a:t>
            </a:r>
            <a:r>
              <a:rPr lang="fr-FR" sz="1200" dirty="0"/>
              <a:t>-construite ? </a:t>
            </a:r>
            <a:r>
              <a:rPr lang="fr-FR" sz="1200" dirty="0" smtClean="0"/>
              <a:t> Quelle représentativité des participants des groupes ? </a:t>
            </a:r>
            <a:endParaRPr lang="fr-FR" sz="1200" dirty="0"/>
          </a:p>
        </p:txBody>
      </p:sp>
      <p:sp>
        <p:nvSpPr>
          <p:cNvPr id="7" name="Titre 1"/>
          <p:cNvSpPr txBox="1">
            <a:spLocks/>
          </p:cNvSpPr>
          <p:nvPr/>
        </p:nvSpPr>
        <p:spPr>
          <a:xfrm rot="16200000">
            <a:off x="-1860308" y="3717031"/>
            <a:ext cx="4464496" cy="720081"/>
          </a:xfrm>
          <a:prstGeom prst="rect">
            <a:avLst/>
          </a:prstGeom>
          <a:solidFill>
            <a:schemeClr val="bg1">
              <a:lumMod val="85000"/>
            </a:schemeClr>
          </a:solidFill>
        </p:spPr>
        <p:txBody>
          <a:bodyPr vert="horz" lIns="91440" tIns="45720" rIns="91440" bIns="45720" rtlCol="0" anchor="ctr">
            <a:normAutofit/>
          </a:bodyPr>
          <a:lstStyle>
            <a:lvl1pPr algn="l" defTabSz="914400" rtl="0" eaLnBrk="1" latinLnBrk="0" hangingPunct="1">
              <a:spcBef>
                <a:spcPct val="0"/>
              </a:spcBef>
              <a:buNone/>
              <a:defRPr sz="2800" b="1" kern="1200">
                <a:solidFill>
                  <a:schemeClr val="tx1">
                    <a:lumMod val="65000"/>
                    <a:lumOff val="35000"/>
                  </a:schemeClr>
                </a:solidFill>
                <a:latin typeface="+mj-lt"/>
                <a:ea typeface="+mj-ea"/>
                <a:cs typeface="+mj-cs"/>
              </a:defRPr>
            </a:lvl1pPr>
          </a:lstStyle>
          <a:p>
            <a:pPr algn="ctr"/>
            <a:r>
              <a:rPr lang="fr-FR" sz="2000" dirty="0" smtClean="0"/>
              <a:t>CONCEPTION, STRUCTURATION </a:t>
            </a:r>
          </a:p>
          <a:p>
            <a:pPr algn="ctr"/>
            <a:r>
              <a:rPr lang="fr-FR" sz="2000" dirty="0" smtClean="0"/>
              <a:t>ET COHERENCE</a:t>
            </a:r>
            <a:endParaRPr lang="fr-FR" sz="2000" dirty="0"/>
          </a:p>
        </p:txBody>
      </p:sp>
    </p:spTree>
    <p:extLst>
      <p:ext uri="{BB962C8B-B14F-4D97-AF65-F5344CB8AC3E}">
        <p14:creationId xmlns:p14="http://schemas.microsoft.com/office/powerpoint/2010/main" val="26006444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Un souci permanent de </a:t>
            </a:r>
            <a:r>
              <a:rPr lang="fr-FR" dirty="0" err="1" smtClean="0"/>
              <a:t>co</a:t>
            </a:r>
            <a:r>
              <a:rPr lang="fr-FR" dirty="0" smtClean="0"/>
              <a:t>-construction mais une ingénierie très lourde et qui a pu entraîner une dispersion de l’information</a:t>
            </a:r>
            <a:endParaRPr lang="fr-FR" dirty="0"/>
          </a:p>
        </p:txBody>
      </p:sp>
      <p:sp>
        <p:nvSpPr>
          <p:cNvPr id="3" name="Espace réservé du contenu 2"/>
          <p:cNvSpPr>
            <a:spLocks noGrp="1"/>
          </p:cNvSpPr>
          <p:nvPr>
            <p:ph idx="1"/>
          </p:nvPr>
        </p:nvSpPr>
        <p:spPr>
          <a:xfrm>
            <a:off x="827585" y="1844824"/>
            <a:ext cx="8136903" cy="4494796"/>
          </a:xfrm>
        </p:spPr>
        <p:txBody>
          <a:bodyPr>
            <a:normAutofit fontScale="70000" lnSpcReduction="20000"/>
          </a:bodyPr>
          <a:lstStyle/>
          <a:p>
            <a:pPr marL="342900" indent="-342900" algn="just">
              <a:buFont typeface="Wingdings" panose="05000000000000000000" pitchFamily="2" charset="2"/>
              <a:buChar char="§"/>
            </a:pPr>
            <a:endParaRPr lang="fr-FR" sz="1800" b="0" dirty="0" smtClean="0"/>
          </a:p>
          <a:p>
            <a:pPr marL="901700" lvl="1" indent="-342900" algn="just">
              <a:buFont typeface="Arial" panose="020B0604020202020204" pitchFamily="34" charset="0"/>
              <a:buChar char="•"/>
            </a:pPr>
            <a:r>
              <a:rPr lang="fr-FR" sz="1500" b="0" dirty="0"/>
              <a:t>Les participants des groupes de travail ont fait l’objet d’une validation directe par la Direction générale. Les institutions et opérateurs étaient invités à proposer les noms des personnes les plus idoines pour participer aux réflexions. Cela a permis de </a:t>
            </a:r>
            <a:r>
              <a:rPr lang="fr-FR" sz="1500" dirty="0"/>
              <a:t>poser les bonnes ressources au bon endroit </a:t>
            </a:r>
            <a:r>
              <a:rPr lang="fr-FR" sz="1500" b="0" dirty="0"/>
              <a:t>mais aussi d’avoir une bonne représentation des acteurs privés tant que publics. Toutefois, les communautés, notamment à Mayotte, ont pu être insuffisamment mobilisées (les cadi, par exemple).</a:t>
            </a:r>
          </a:p>
          <a:p>
            <a:pPr marL="901700" lvl="1" indent="-342900" algn="just">
              <a:buFont typeface="Arial" panose="020B0604020202020204" pitchFamily="34" charset="0"/>
              <a:buChar char="•"/>
            </a:pPr>
            <a:r>
              <a:rPr lang="fr-FR" sz="1400" b="0" dirty="0"/>
              <a:t>La démocratie sanitaire participe de cette phase importante de concertation. La plupart des modifications au PRS demandées par des membres de la CSA ont été directement apportées sur le document. </a:t>
            </a:r>
          </a:p>
          <a:p>
            <a:pPr marL="342900" indent="-342900" algn="just">
              <a:buFont typeface="Wingdings" panose="05000000000000000000" pitchFamily="2" charset="2"/>
              <a:buChar char="§"/>
            </a:pPr>
            <a:endParaRPr lang="fr-FR" sz="1800" b="0" dirty="0" smtClean="0"/>
          </a:p>
          <a:p>
            <a:pPr marL="342900" indent="-342900" algn="just">
              <a:buFont typeface="Wingdings" panose="05000000000000000000" pitchFamily="2" charset="2"/>
              <a:buChar char="§"/>
            </a:pPr>
            <a:r>
              <a:rPr lang="fr-FR" sz="2300" b="0" dirty="0" smtClean="0"/>
              <a:t>Un travail de </a:t>
            </a:r>
            <a:r>
              <a:rPr lang="fr-FR" sz="2300" b="0" dirty="0" err="1" smtClean="0"/>
              <a:t>co</a:t>
            </a:r>
            <a:r>
              <a:rPr lang="fr-FR" sz="2300" b="0" dirty="0" smtClean="0"/>
              <a:t>-construction qui n’a pas complètement abouti</a:t>
            </a:r>
          </a:p>
          <a:p>
            <a:pPr marL="342900" indent="-342900" algn="just">
              <a:buFont typeface="Wingdings" panose="05000000000000000000" pitchFamily="2" charset="2"/>
              <a:buChar char="§"/>
            </a:pPr>
            <a:endParaRPr lang="fr-FR" sz="1800" b="0" dirty="0"/>
          </a:p>
          <a:p>
            <a:pPr marL="901700" lvl="1" indent="-342900" algn="just">
              <a:buFont typeface="Arial" panose="020B0604020202020204" pitchFamily="34" charset="0"/>
              <a:buChar char="•"/>
            </a:pPr>
            <a:r>
              <a:rPr lang="fr-FR" sz="1400" b="0" dirty="0" smtClean="0"/>
              <a:t>Principale limite de l’exercice mais sur laquelle l’ARS disposait de peu de marges de manœuvre,   </a:t>
            </a:r>
            <a:r>
              <a:rPr lang="fr-FR" sz="1400" b="0" dirty="0"/>
              <a:t>la reprise des </a:t>
            </a:r>
            <a:r>
              <a:rPr lang="fr-FR" sz="1400" dirty="0"/>
              <a:t>cadres de réflexion nationaux n’était pas toujours adaptée aux spécificités du territoire </a:t>
            </a:r>
            <a:r>
              <a:rPr lang="fr-FR" sz="1400" dirty="0" smtClean="0"/>
              <a:t>Le </a:t>
            </a:r>
            <a:r>
              <a:rPr lang="fr-FR" sz="1400" dirty="0"/>
              <a:t>temps alloué </a:t>
            </a:r>
            <a:r>
              <a:rPr lang="fr-FR" sz="1400" b="0" dirty="0"/>
              <a:t>aux </a:t>
            </a:r>
            <a:r>
              <a:rPr lang="fr-FR" sz="1400" b="0" dirty="0" smtClean="0"/>
              <a:t>ateliers </a:t>
            </a:r>
            <a:r>
              <a:rPr lang="fr-FR" sz="1400" b="0" dirty="0"/>
              <a:t>et la masse d’informations qui a pu être remontée (parfois avec difficulté) </a:t>
            </a:r>
            <a:r>
              <a:rPr lang="fr-FR" sz="1400" dirty="0"/>
              <a:t>rendait impossible un suivi </a:t>
            </a:r>
            <a:r>
              <a:rPr lang="fr-FR" sz="1400" b="0" dirty="0"/>
              <a:t>structuré et approfondi des productions et de leur homogénéité</a:t>
            </a:r>
            <a:r>
              <a:rPr lang="fr-FR" sz="1400" b="0" dirty="0" smtClean="0"/>
              <a:t>.</a:t>
            </a:r>
            <a:r>
              <a:rPr lang="fr-FR" sz="1400" b="0" dirty="0"/>
              <a:t> </a:t>
            </a:r>
            <a:r>
              <a:rPr lang="fr-FR" sz="1400" b="0" dirty="0" smtClean="0"/>
              <a:t>Ces </a:t>
            </a:r>
            <a:r>
              <a:rPr lang="fr-FR" sz="1400" b="0" dirty="0"/>
              <a:t>délais restreints d’élaboration </a:t>
            </a:r>
            <a:r>
              <a:rPr lang="fr-FR" sz="1400" b="0" dirty="0" smtClean="0"/>
              <a:t>ont également pu accélérer </a:t>
            </a:r>
            <a:r>
              <a:rPr lang="fr-FR" sz="1400" b="0" dirty="0"/>
              <a:t>le </a:t>
            </a:r>
            <a:r>
              <a:rPr lang="fr-FR" sz="1400" b="0" dirty="0" err="1"/>
              <a:t>process</a:t>
            </a:r>
            <a:r>
              <a:rPr lang="fr-FR" sz="1400" b="0" dirty="0"/>
              <a:t> aux dépens d’une bonne appropriation de la démarche et de ses livrables par les acteurs.</a:t>
            </a:r>
          </a:p>
          <a:p>
            <a:pPr marL="901700" lvl="1" indent="-342900" algn="just">
              <a:buFont typeface="Arial" panose="020B0604020202020204" pitchFamily="34" charset="0"/>
              <a:buChar char="•"/>
            </a:pPr>
            <a:endParaRPr lang="fr-FR" sz="1400" b="0" dirty="0"/>
          </a:p>
          <a:p>
            <a:pPr marL="901700" lvl="1" indent="-342900" algn="just">
              <a:buFont typeface="Arial" panose="020B0604020202020204" pitchFamily="34" charset="0"/>
              <a:buChar char="•"/>
            </a:pPr>
            <a:endParaRPr lang="fr-FR" sz="1400" b="0" dirty="0" smtClean="0"/>
          </a:p>
          <a:p>
            <a:pPr marL="901700" lvl="1" indent="-342900" algn="just">
              <a:buFont typeface="Arial" panose="020B0604020202020204" pitchFamily="34" charset="0"/>
              <a:buChar char="•"/>
            </a:pPr>
            <a:r>
              <a:rPr lang="fr-FR" sz="1400" b="0" dirty="0" smtClean="0"/>
              <a:t>Si </a:t>
            </a:r>
            <a:r>
              <a:rPr lang="fr-FR" sz="1400" b="0" dirty="0"/>
              <a:t>les partenaires institutionnels (départements, rectorat, </a:t>
            </a:r>
            <a:r>
              <a:rPr lang="fr-FR" sz="1400" b="0" dirty="0" smtClean="0"/>
              <a:t>DJSCS</a:t>
            </a:r>
            <a:r>
              <a:rPr lang="fr-FR" sz="1400" b="0" dirty="0"/>
              <a:t>) ont pu participer aux groupes de travail, </a:t>
            </a:r>
            <a:r>
              <a:rPr lang="fr-FR" sz="1400" dirty="0"/>
              <a:t>aucun comité de pilotage regroupant les principaux financeurs </a:t>
            </a:r>
            <a:r>
              <a:rPr lang="fr-FR" sz="1400" b="0" dirty="0"/>
              <a:t>n’a été mis en place, réduisant ainsi la possibilité de bien coordonner les travaux avec leurs politiques publiques. </a:t>
            </a:r>
            <a:r>
              <a:rPr lang="fr-FR" sz="1400" b="0" dirty="0" smtClean="0"/>
              <a:t>Les Conseils départementaux notamment ont pu avoir le sentiment d’être consultés comme tout autre partenaire et non comme </a:t>
            </a:r>
            <a:r>
              <a:rPr lang="fr-FR" sz="1400" b="0" dirty="0" err="1" smtClean="0"/>
              <a:t>co</a:t>
            </a:r>
            <a:r>
              <a:rPr lang="fr-FR" sz="1400" b="0" dirty="0" smtClean="0"/>
              <a:t>-financeur de certaines actions. </a:t>
            </a:r>
          </a:p>
          <a:p>
            <a:pPr marL="901700" lvl="1" indent="-342900" algn="just">
              <a:buFont typeface="Arial" panose="020B0604020202020204" pitchFamily="34" charset="0"/>
              <a:buChar char="•"/>
            </a:pPr>
            <a:endParaRPr lang="fr-FR" sz="1400" b="0" dirty="0" smtClean="0"/>
          </a:p>
          <a:p>
            <a:pPr marL="901700" lvl="1" indent="-342900" algn="just">
              <a:buFont typeface="Arial" panose="020B0604020202020204" pitchFamily="34" charset="0"/>
              <a:buChar char="•"/>
            </a:pPr>
            <a:r>
              <a:rPr lang="fr-FR" sz="1400" b="0" dirty="0" smtClean="0"/>
              <a:t>Il </a:t>
            </a:r>
            <a:r>
              <a:rPr lang="fr-FR" sz="1400" b="0" dirty="0"/>
              <a:t>a manqué une communication </a:t>
            </a:r>
            <a:r>
              <a:rPr lang="fr-FR" sz="1400" b="0" dirty="0" smtClean="0"/>
              <a:t>étayée sur l’importance de définir : des </a:t>
            </a:r>
            <a:r>
              <a:rPr lang="fr-FR" sz="1400" b="0" dirty="0"/>
              <a:t>indicateurs (notamment pour le SOS et le PPS), un calendrier, des niveaux d'alerte. Les acteurs ayant participé aux groupes de travail ont fortement regretté cette carence car, outre le sentiment de n'être mobilisés que pour l'élaboration du PRS et délaissés par la suite, ils ont peu à peu perdu le réflexe de s'appuyer sur le PRS pour leurs travaux ou leurs orientations. A l’inverse le PRAANS </a:t>
            </a:r>
            <a:r>
              <a:rPr lang="fr-FR" sz="1400" b="0" dirty="0" smtClean="0"/>
              <a:t>par </a:t>
            </a:r>
            <a:r>
              <a:rPr lang="fr-FR" sz="1400" b="0" dirty="0"/>
              <a:t>exemple </a:t>
            </a:r>
            <a:r>
              <a:rPr lang="fr-FR" sz="1400" b="0" dirty="0" smtClean="0"/>
              <a:t>a </a:t>
            </a:r>
            <a:r>
              <a:rPr lang="fr-FR" sz="1400" b="0" dirty="0"/>
              <a:t>pu être plus facilement </a:t>
            </a:r>
            <a:r>
              <a:rPr lang="fr-FR" sz="1400" b="0" dirty="0" smtClean="0"/>
              <a:t>décliné </a:t>
            </a:r>
            <a:r>
              <a:rPr lang="fr-FR" sz="1400" b="0" dirty="0"/>
              <a:t>du fait de l’identification d’indicateurs mais aussi de la bonne coordination entre les acteurs et de la tenue de réunions de suivi régulières, notamment à Mayotte (2 ou 3 réunions en comité technique par an).</a:t>
            </a:r>
          </a:p>
          <a:p>
            <a:pPr marL="901700" lvl="1" indent="-342900" algn="just">
              <a:buFont typeface="Arial" panose="020B0604020202020204" pitchFamily="34" charset="0"/>
              <a:buChar char="•"/>
            </a:pPr>
            <a:endParaRPr lang="fr-FR" sz="1400" b="0" dirty="0"/>
          </a:p>
          <a:p>
            <a:pPr marL="558800" lvl="1" indent="0" algn="just">
              <a:buNone/>
            </a:pPr>
            <a:endParaRPr lang="fr-FR" sz="1400" b="0" dirty="0"/>
          </a:p>
        </p:txBody>
      </p:sp>
      <p:sp>
        <p:nvSpPr>
          <p:cNvPr id="5" name="Rectangle à coins arrondis 4"/>
          <p:cNvSpPr/>
          <p:nvPr/>
        </p:nvSpPr>
        <p:spPr>
          <a:xfrm>
            <a:off x="611560" y="1124744"/>
            <a:ext cx="8352928" cy="504056"/>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fr-FR" sz="1200" dirty="0"/>
              <a:t>Dans quelle mesure la méthodologie a été suffisamment </a:t>
            </a:r>
            <a:r>
              <a:rPr lang="fr-FR" sz="1200" dirty="0" err="1"/>
              <a:t>co</a:t>
            </a:r>
            <a:r>
              <a:rPr lang="fr-FR" sz="1200" dirty="0"/>
              <a:t>-construite ? </a:t>
            </a:r>
            <a:r>
              <a:rPr lang="fr-FR" sz="1200" dirty="0" smtClean="0"/>
              <a:t> Quelle représentativité des participants des groupes ? </a:t>
            </a:r>
            <a:endParaRPr lang="fr-FR" sz="1200" dirty="0"/>
          </a:p>
        </p:txBody>
      </p:sp>
      <p:sp>
        <p:nvSpPr>
          <p:cNvPr id="7" name="Titre 1"/>
          <p:cNvSpPr txBox="1">
            <a:spLocks/>
          </p:cNvSpPr>
          <p:nvPr/>
        </p:nvSpPr>
        <p:spPr>
          <a:xfrm rot="16200000">
            <a:off x="-1860308" y="3717031"/>
            <a:ext cx="4464496" cy="720081"/>
          </a:xfrm>
          <a:prstGeom prst="rect">
            <a:avLst/>
          </a:prstGeom>
          <a:solidFill>
            <a:schemeClr val="bg1">
              <a:lumMod val="85000"/>
            </a:schemeClr>
          </a:solidFill>
        </p:spPr>
        <p:txBody>
          <a:bodyPr vert="horz" lIns="91440" tIns="45720" rIns="91440" bIns="45720" rtlCol="0" anchor="ctr">
            <a:normAutofit/>
          </a:bodyPr>
          <a:lstStyle>
            <a:lvl1pPr algn="l" defTabSz="914400" rtl="0" eaLnBrk="1" latinLnBrk="0" hangingPunct="1">
              <a:spcBef>
                <a:spcPct val="0"/>
              </a:spcBef>
              <a:buNone/>
              <a:defRPr sz="2800" b="1" kern="1200">
                <a:solidFill>
                  <a:schemeClr val="tx1">
                    <a:lumMod val="65000"/>
                    <a:lumOff val="35000"/>
                  </a:schemeClr>
                </a:solidFill>
                <a:latin typeface="+mj-lt"/>
                <a:ea typeface="+mj-ea"/>
                <a:cs typeface="+mj-cs"/>
              </a:defRPr>
            </a:lvl1pPr>
          </a:lstStyle>
          <a:p>
            <a:pPr algn="ctr"/>
            <a:r>
              <a:rPr lang="fr-FR" sz="2000" dirty="0" smtClean="0"/>
              <a:t>CONCEPTION, STRUCTURATION </a:t>
            </a:r>
          </a:p>
          <a:p>
            <a:pPr algn="ctr"/>
            <a:r>
              <a:rPr lang="fr-FR" sz="2000" dirty="0" smtClean="0"/>
              <a:t>ET COHERENCE</a:t>
            </a:r>
            <a:endParaRPr lang="fr-FR" sz="2000" dirty="0"/>
          </a:p>
        </p:txBody>
      </p:sp>
    </p:spTree>
    <p:extLst>
      <p:ext uri="{BB962C8B-B14F-4D97-AF65-F5344CB8AC3E}">
        <p14:creationId xmlns:p14="http://schemas.microsoft.com/office/powerpoint/2010/main" val="38938936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Méthodologie de l’évaluation</a:t>
            </a:r>
            <a:endParaRPr lang="fr-FR" dirty="0"/>
          </a:p>
        </p:txBody>
      </p:sp>
      <p:sp>
        <p:nvSpPr>
          <p:cNvPr id="3" name="Espace réservé du contenu 2"/>
          <p:cNvSpPr>
            <a:spLocks noGrp="1"/>
          </p:cNvSpPr>
          <p:nvPr>
            <p:ph idx="1"/>
          </p:nvPr>
        </p:nvSpPr>
        <p:spPr>
          <a:xfrm>
            <a:off x="827585" y="1844824"/>
            <a:ext cx="8136903" cy="4494796"/>
          </a:xfrm>
        </p:spPr>
        <p:txBody>
          <a:bodyPr>
            <a:normAutofit/>
          </a:bodyPr>
          <a:lstStyle/>
          <a:p>
            <a:pPr marL="0" indent="0">
              <a:buNone/>
            </a:pPr>
            <a:endParaRPr lang="fr-FR" sz="1800" b="0" dirty="0" smtClean="0"/>
          </a:p>
          <a:p>
            <a:pPr marL="0" indent="0">
              <a:buNone/>
            </a:pPr>
            <a:endParaRPr lang="fr-FR" sz="1800" b="0" dirty="0" smtClean="0"/>
          </a:p>
          <a:p>
            <a:pPr marL="0" indent="0">
              <a:buNone/>
            </a:pPr>
            <a:endParaRPr lang="fr-FR" sz="1800" b="0" dirty="0" smtClean="0"/>
          </a:p>
          <a:p>
            <a:pPr marL="0" indent="0">
              <a:buNone/>
            </a:pPr>
            <a:endParaRPr lang="fr-FR" sz="1800" b="0" dirty="0"/>
          </a:p>
          <a:p>
            <a:pPr marL="0" indent="0">
              <a:buNone/>
            </a:pPr>
            <a:endParaRPr lang="fr-FR" sz="1800" b="0" dirty="0"/>
          </a:p>
        </p:txBody>
      </p:sp>
      <p:sp>
        <p:nvSpPr>
          <p:cNvPr id="5" name="Rectangle à coins arrondis 4"/>
          <p:cNvSpPr/>
          <p:nvPr/>
        </p:nvSpPr>
        <p:spPr>
          <a:xfrm>
            <a:off x="631032" y="1332168"/>
            <a:ext cx="7937412" cy="446608"/>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fr-FR" b="1" dirty="0" smtClean="0"/>
              <a:t>Entretiens</a:t>
            </a:r>
            <a:endParaRPr lang="fr-FR" b="1" dirty="0"/>
          </a:p>
        </p:txBody>
      </p:sp>
      <p:sp>
        <p:nvSpPr>
          <p:cNvPr id="4" name="Rectangle à coins arrondis 3"/>
          <p:cNvSpPr/>
          <p:nvPr/>
        </p:nvSpPr>
        <p:spPr>
          <a:xfrm>
            <a:off x="611560" y="1896316"/>
            <a:ext cx="7956884" cy="1008112"/>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marL="1165225"/>
            <a:r>
              <a:rPr lang="fr-FR" dirty="0" smtClean="0"/>
              <a:t>A partir d’un référentiel d’évaluation validé par les instances de pilotage, 57 </a:t>
            </a:r>
            <a:r>
              <a:rPr lang="fr-FR" dirty="0"/>
              <a:t>entretiens </a:t>
            </a:r>
            <a:r>
              <a:rPr lang="fr-FR" dirty="0" smtClean="0"/>
              <a:t>réalisés, en sus des entretiens de cadrage (soit 70 entretiens en tout) </a:t>
            </a:r>
            <a:endParaRPr lang="fr-FR" dirty="0"/>
          </a:p>
        </p:txBody>
      </p:sp>
      <p:sp>
        <p:nvSpPr>
          <p:cNvPr id="6" name="Rectangle à coins arrondis 5"/>
          <p:cNvSpPr/>
          <p:nvPr/>
        </p:nvSpPr>
        <p:spPr>
          <a:xfrm>
            <a:off x="575556" y="3588166"/>
            <a:ext cx="7992888" cy="1008112"/>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marL="446088"/>
            <a:r>
              <a:rPr lang="fr-FR" dirty="0" smtClean="0"/>
              <a:t>Un questionnaire en ligne diffusé très largement, avec 50 répondants</a:t>
            </a:r>
            <a:endParaRPr lang="fr-FR" dirty="0"/>
          </a:p>
        </p:txBody>
      </p:sp>
      <p:sp>
        <p:nvSpPr>
          <p:cNvPr id="7" name="Rectangle à coins arrondis 6"/>
          <p:cNvSpPr/>
          <p:nvPr/>
        </p:nvSpPr>
        <p:spPr>
          <a:xfrm>
            <a:off x="626488" y="5261500"/>
            <a:ext cx="7992888" cy="1008112"/>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marL="982663"/>
            <a:r>
              <a:rPr lang="fr-FR" dirty="0" smtClean="0"/>
              <a:t>Une analyse documentaire exhaustive des différents composants du PRS et de documents annexes</a:t>
            </a:r>
            <a:endParaRPr lang="fr-FR" dirty="0"/>
          </a:p>
        </p:txBody>
      </p:sp>
      <p:pic>
        <p:nvPicPr>
          <p:cNvPr id="8" name="Picture 12" descr="Afficher l'image d'origin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7585" y="1957441"/>
            <a:ext cx="861758" cy="858647"/>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à coins arrondis 9"/>
          <p:cNvSpPr/>
          <p:nvPr/>
        </p:nvSpPr>
        <p:spPr>
          <a:xfrm>
            <a:off x="595028" y="3054400"/>
            <a:ext cx="7937412" cy="446608"/>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fr-FR" b="1" dirty="0" smtClean="0"/>
              <a:t>Enquête</a:t>
            </a:r>
            <a:endParaRPr lang="fr-FR" b="1" dirty="0"/>
          </a:p>
        </p:txBody>
      </p:sp>
      <p:pic>
        <p:nvPicPr>
          <p:cNvPr id="11" name="Picture 14" descr="Afficher l'image d'origin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40352" y="3794996"/>
            <a:ext cx="642116" cy="642116"/>
          </a:xfrm>
          <a:prstGeom prst="rect">
            <a:avLst/>
          </a:prstGeom>
          <a:noFill/>
          <a:extLst>
            <a:ext uri="{909E8E84-426E-40DD-AFC4-6F175D3DCCD1}">
              <a14:hiddenFill xmlns:a14="http://schemas.microsoft.com/office/drawing/2010/main">
                <a:solidFill>
                  <a:srgbClr val="FFFFFF"/>
                </a:solidFill>
              </a14:hiddenFill>
            </a:ext>
          </a:extLst>
        </p:spPr>
      </p:pic>
      <p:sp>
        <p:nvSpPr>
          <p:cNvPr id="12" name="Rectangle à coins arrondis 11"/>
          <p:cNvSpPr/>
          <p:nvPr/>
        </p:nvSpPr>
        <p:spPr>
          <a:xfrm>
            <a:off x="635616" y="4705952"/>
            <a:ext cx="7937412" cy="446608"/>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fr-FR" b="1" dirty="0" smtClean="0"/>
              <a:t>Analyse documentaire</a:t>
            </a:r>
            <a:endParaRPr lang="fr-FR" b="1" dirty="0"/>
          </a:p>
        </p:txBody>
      </p:sp>
      <p:pic>
        <p:nvPicPr>
          <p:cNvPr id="13" name="Image 12"/>
          <p:cNvPicPr>
            <a:picLocks noChangeAspect="1"/>
          </p:cNvPicPr>
          <p:nvPr/>
        </p:nvPicPr>
        <p:blipFill>
          <a:blip r:embed="rId4" cstate="print">
            <a:duotone>
              <a:prstClr val="black"/>
              <a:srgbClr val="6B6B6B">
                <a:tint val="45000"/>
                <a:satMod val="400000"/>
              </a:srgbClr>
            </a:duotone>
            <a:extLst>
              <a:ext uri="{28A0092B-C50C-407E-A947-70E740481C1C}">
                <a14:useLocalDpi xmlns:a14="http://schemas.microsoft.com/office/drawing/2010/main" val="0"/>
              </a:ext>
            </a:extLst>
          </a:blip>
          <a:stretch>
            <a:fillRect/>
          </a:stretch>
        </p:blipFill>
        <p:spPr>
          <a:xfrm>
            <a:off x="1007051" y="5502672"/>
            <a:ext cx="502825" cy="456057"/>
          </a:xfrm>
          <a:prstGeom prst="rect">
            <a:avLst/>
          </a:prstGeom>
        </p:spPr>
      </p:pic>
    </p:spTree>
    <p:extLst>
      <p:ext uri="{BB962C8B-B14F-4D97-AF65-F5344CB8AC3E}">
        <p14:creationId xmlns:p14="http://schemas.microsoft.com/office/powerpoint/2010/main" val="423786889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RECOMMANDATIONS POUR LE PRS2	</a:t>
            </a:r>
            <a:endParaRPr lang="fr-FR" dirty="0"/>
          </a:p>
        </p:txBody>
      </p:sp>
      <p:sp>
        <p:nvSpPr>
          <p:cNvPr id="3" name="Espace réservé du contenu 2"/>
          <p:cNvSpPr>
            <a:spLocks noGrp="1"/>
          </p:cNvSpPr>
          <p:nvPr>
            <p:ph idx="1"/>
          </p:nvPr>
        </p:nvSpPr>
        <p:spPr>
          <a:xfrm>
            <a:off x="191446" y="2102556"/>
            <a:ext cx="8784976" cy="5142868"/>
          </a:xfrm>
        </p:spPr>
        <p:txBody>
          <a:bodyPr>
            <a:normAutofit/>
          </a:bodyPr>
          <a:lstStyle/>
          <a:p>
            <a:pPr algn="just">
              <a:buClr>
                <a:srgbClr val="669900"/>
              </a:buClr>
              <a:buFont typeface="Wingdings" panose="05000000000000000000" pitchFamily="2" charset="2"/>
              <a:buChar char="Ü"/>
            </a:pPr>
            <a:r>
              <a:rPr lang="fr-FR" sz="1200" dirty="0" smtClean="0"/>
              <a:t>Une </a:t>
            </a:r>
            <a:r>
              <a:rPr lang="fr-FR" sz="1200" dirty="0"/>
              <a:t>méthode </a:t>
            </a:r>
            <a:r>
              <a:rPr lang="fr-FR" sz="1200" b="0" dirty="0"/>
              <a:t>de mobilisation de l’écosystème qui doit être </a:t>
            </a:r>
            <a:r>
              <a:rPr lang="fr-FR" sz="1200" b="0" dirty="0" smtClean="0"/>
              <a:t>conservée </a:t>
            </a:r>
            <a:r>
              <a:rPr lang="fr-FR" sz="1200" b="0" dirty="0"/>
              <a:t>car, par son ouverture et la responsabilisation des institutions à désigner les participants, elle </a:t>
            </a:r>
            <a:r>
              <a:rPr lang="fr-FR" sz="1200" dirty="0"/>
              <a:t>permet de poser les bonnes ressources au bon </a:t>
            </a:r>
            <a:r>
              <a:rPr lang="fr-FR" sz="1200" dirty="0" smtClean="0"/>
              <a:t>endroit.</a:t>
            </a:r>
          </a:p>
          <a:p>
            <a:pPr algn="just">
              <a:buClr>
                <a:srgbClr val="669900"/>
              </a:buClr>
              <a:buFont typeface="Wingdings" panose="05000000000000000000" pitchFamily="2" charset="2"/>
              <a:buChar char="Ü"/>
            </a:pPr>
            <a:r>
              <a:rPr lang="fr-FR" sz="1200" dirty="0" smtClean="0"/>
              <a:t>En revanche la méthode de concertation, une fois choisie ne doit plus être modifiée. </a:t>
            </a:r>
            <a:endParaRPr lang="fr-FR" sz="1200" dirty="0"/>
          </a:p>
          <a:p>
            <a:pPr algn="just">
              <a:buClr>
                <a:srgbClr val="669900"/>
              </a:buClr>
              <a:buFont typeface="Wingdings" panose="05000000000000000000" pitchFamily="2" charset="2"/>
              <a:buChar char="Ü"/>
            </a:pPr>
            <a:r>
              <a:rPr lang="fr-FR" sz="1200" dirty="0" smtClean="0"/>
              <a:t>S’il est opportun de mettre en place des outils de type collaboratif, il est absolument indispensable de former/informer régulièrement leurs utilisateurs et de les alimenter en continu.</a:t>
            </a:r>
          </a:p>
          <a:p>
            <a:pPr algn="just">
              <a:buClr>
                <a:srgbClr val="669900"/>
              </a:buClr>
              <a:buFont typeface="Wingdings" panose="05000000000000000000" pitchFamily="2" charset="2"/>
              <a:buChar char="Ü"/>
            </a:pPr>
            <a:r>
              <a:rPr lang="fr-FR" sz="1200" dirty="0" smtClean="0"/>
              <a:t>C’est </a:t>
            </a:r>
            <a:r>
              <a:rPr lang="fr-FR" sz="1200" dirty="0"/>
              <a:t>davantage la production des groupes qui doit faire l’objet d’une interrogation : </a:t>
            </a:r>
            <a:r>
              <a:rPr lang="fr-FR" sz="1200" b="0" dirty="0"/>
              <a:t>l’enjeu consiste à trouver un équilibre entre concertation large et nécessité d’arbitrage : tandis que certains acteurs soulignaient l’aspect chronophage de l’exercice et souhaitaient une prise de décision plus efficiente, avec un arbitrage renforcé de la part de l’ARS, d’autres au contraire ont exprimé leur souhait d’une concertation </a:t>
            </a:r>
            <a:r>
              <a:rPr lang="fr-FR" sz="1200" b="0" dirty="0" smtClean="0"/>
              <a:t>moins directive.</a:t>
            </a:r>
          </a:p>
          <a:p>
            <a:pPr algn="just">
              <a:buClr>
                <a:srgbClr val="669900"/>
              </a:buClr>
              <a:buFont typeface="Wingdings" panose="05000000000000000000" pitchFamily="2" charset="2"/>
              <a:buChar char="Ü"/>
            </a:pPr>
            <a:r>
              <a:rPr lang="fr-FR" sz="1200" b="0" dirty="0" smtClean="0"/>
              <a:t>En outre, la commande doit être aussi précise que possible : les animateurs doivent tous partir d’une même trame et s’appuyer sur les mêmes méthodes d’animation.  La formulation des actions, la part du diagnostic dans leur présentation, leur contenu…. Tout doit se concentrer dans un cadre très homogène. Le suivi des productions doit par ailleurs être constant. </a:t>
            </a:r>
          </a:p>
          <a:p>
            <a:pPr algn="just">
              <a:buClr>
                <a:srgbClr val="669900"/>
              </a:buClr>
              <a:buFont typeface="Wingdings" panose="05000000000000000000" pitchFamily="2" charset="2"/>
              <a:buChar char="Ü"/>
            </a:pPr>
            <a:r>
              <a:rPr lang="fr-FR" sz="1200" b="0" dirty="0" smtClean="0"/>
              <a:t>Par ailleurs, il est important, pour remobiliser des personnes qui ont déjà pu participer aux travaux du précédent PRS ou qui sont actives pour la rédaction concomitante d’autres documents stratégiques : 1° de bien s’articuler avec les temps de réunion déjà prévus, 2° de </a:t>
            </a:r>
            <a:r>
              <a:rPr lang="fr-FR" sz="1200" dirty="0" smtClean="0"/>
              <a:t>proposer des formes d’ateliers moins protocolaires et plus attractives</a:t>
            </a:r>
            <a:r>
              <a:rPr lang="fr-FR" sz="1200" b="0" dirty="0" smtClean="0"/>
              <a:t>.</a:t>
            </a:r>
            <a:endParaRPr lang="fr-FR" sz="1200" dirty="0" smtClean="0"/>
          </a:p>
          <a:p>
            <a:pPr algn="just">
              <a:buClr>
                <a:srgbClr val="669900"/>
              </a:buClr>
              <a:buFont typeface="Wingdings" panose="05000000000000000000" pitchFamily="2" charset="2"/>
              <a:buChar char="Ü"/>
            </a:pPr>
            <a:r>
              <a:rPr lang="fr-FR" sz="1200" dirty="0" smtClean="0"/>
              <a:t>Cette </a:t>
            </a:r>
            <a:r>
              <a:rPr lang="fr-FR" sz="1200" dirty="0"/>
              <a:t>production des groupes de travail ne doit pas s’arrêter aux propositions d’actions mais, afin de gagner en opérationnalité, elle doit aboutir à une identification d’indicateurs et de priorisation </a:t>
            </a:r>
            <a:r>
              <a:rPr lang="fr-FR" sz="1200" dirty="0" smtClean="0"/>
              <a:t>et </a:t>
            </a:r>
            <a:r>
              <a:rPr lang="fr-FR" sz="1200" dirty="0"/>
              <a:t>positionner l’Agence en situation d’arbitrage.</a:t>
            </a:r>
          </a:p>
        </p:txBody>
      </p:sp>
      <p:pic>
        <p:nvPicPr>
          <p:cNvPr id="5122" name="Picture 2" descr="Afficher l'image d'origin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2" y="1052736"/>
            <a:ext cx="1537469" cy="10249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6142344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Un PRS dense et dont la projection en matière d’opérationnalité ou de transversalité n’est pas toujours avérée</a:t>
            </a:r>
            <a:endParaRPr lang="fr-FR" dirty="0"/>
          </a:p>
        </p:txBody>
      </p:sp>
      <p:sp>
        <p:nvSpPr>
          <p:cNvPr id="3" name="Espace réservé du contenu 2"/>
          <p:cNvSpPr>
            <a:spLocks noGrp="1"/>
          </p:cNvSpPr>
          <p:nvPr>
            <p:ph idx="1"/>
          </p:nvPr>
        </p:nvSpPr>
        <p:spPr>
          <a:xfrm>
            <a:off x="827585" y="1844824"/>
            <a:ext cx="8136903" cy="4494796"/>
          </a:xfrm>
        </p:spPr>
        <p:txBody>
          <a:bodyPr>
            <a:normAutofit fontScale="77500" lnSpcReduction="20000"/>
          </a:bodyPr>
          <a:lstStyle/>
          <a:p>
            <a:pPr marL="342900" indent="-342900" algn="just">
              <a:buFont typeface="Wingdings" panose="05000000000000000000" pitchFamily="2" charset="2"/>
              <a:buChar char="§"/>
            </a:pPr>
            <a:r>
              <a:rPr lang="fr-FR" sz="1800" b="0" dirty="0" smtClean="0"/>
              <a:t>Un cadre qui a été perçu comme mouvant </a:t>
            </a:r>
          </a:p>
          <a:p>
            <a:pPr marL="342900" indent="-342900" algn="just">
              <a:buFont typeface="Wingdings" panose="05000000000000000000" pitchFamily="2" charset="2"/>
              <a:buChar char="§"/>
            </a:pPr>
            <a:endParaRPr lang="fr-FR" sz="1800" b="0" dirty="0" smtClean="0"/>
          </a:p>
          <a:p>
            <a:pPr marL="901700" lvl="1" indent="-342900" algn="just">
              <a:buFont typeface="Arial" panose="020B0604020202020204" pitchFamily="34" charset="0"/>
              <a:buChar char="•"/>
            </a:pPr>
            <a:r>
              <a:rPr lang="fr-FR" sz="1400" b="0" dirty="0"/>
              <a:t>L’objectif de transversalité n’a pas été appréhendé dans l’ensemble des groupes de </a:t>
            </a:r>
            <a:r>
              <a:rPr lang="fr-FR" sz="1400" b="0" dirty="0" smtClean="0"/>
              <a:t>travail</a:t>
            </a:r>
            <a:r>
              <a:rPr lang="fr-FR" sz="1400" b="0" dirty="0"/>
              <a:t> </a:t>
            </a:r>
            <a:r>
              <a:rPr lang="fr-FR" sz="1400" b="0" dirty="0" smtClean="0"/>
              <a:t>car, selon les personnes interrogées, elle </a:t>
            </a:r>
            <a:r>
              <a:rPr lang="fr-FR" sz="1400" dirty="0" smtClean="0"/>
              <a:t>ne correspondait pas à une commande clairement affichée </a:t>
            </a:r>
            <a:r>
              <a:rPr lang="fr-FR" sz="1400" b="0" dirty="0" smtClean="0"/>
              <a:t>au lancement de la démarche par la Direction générale. Cet écart, qui a pu apparaître, entre les attentes émises et la production des groupes a pu contraindre la DSP à un délicat exercice de finalisation.</a:t>
            </a:r>
          </a:p>
          <a:p>
            <a:pPr marL="901700" lvl="1" indent="-342900" algn="just">
              <a:buFont typeface="Arial" panose="020B0604020202020204" pitchFamily="34" charset="0"/>
              <a:buChar char="•"/>
            </a:pPr>
            <a:r>
              <a:rPr lang="fr-FR" sz="1400" b="0" dirty="0" smtClean="0"/>
              <a:t>De la même manière, la recherche d’une dimension prospective ne constituait pas une consigne partagée. De fait, le PRS reste davantage dans une dimension prescriptive.</a:t>
            </a:r>
          </a:p>
          <a:p>
            <a:pPr marL="901700" lvl="1" indent="-342900" algn="just">
              <a:buFont typeface="Arial" panose="020B0604020202020204" pitchFamily="34" charset="0"/>
              <a:buChar char="•"/>
            </a:pPr>
            <a:r>
              <a:rPr lang="fr-FR" sz="1400" b="0" dirty="0" smtClean="0"/>
              <a:t>L’exigence d’opérationnalité n’a pas non plus été clairement formulée, ni celle de priorisation des actions</a:t>
            </a:r>
            <a:r>
              <a:rPr lang="fr-FR" sz="1400" b="0" dirty="0"/>
              <a:t>. </a:t>
            </a:r>
            <a:r>
              <a:rPr lang="fr-FR" sz="1400" b="0" dirty="0" smtClean="0"/>
              <a:t>Ce </a:t>
            </a:r>
            <a:r>
              <a:rPr lang="fr-FR" sz="1400" b="0" dirty="0"/>
              <a:t>manque d’opérationnalité est également lié au </a:t>
            </a:r>
            <a:r>
              <a:rPr lang="fr-FR" sz="1400" dirty="0"/>
              <a:t>manque de clarté générale du document</a:t>
            </a:r>
            <a:r>
              <a:rPr lang="fr-FR" sz="1400" b="0" dirty="0"/>
              <a:t>. Si chacun y retrouve son segment d’intervention, la vision d’ensemble est plus difficile à saisir. </a:t>
            </a:r>
            <a:endParaRPr lang="fr-FR" sz="1400" b="0" dirty="0" smtClean="0"/>
          </a:p>
          <a:p>
            <a:pPr marL="901700" lvl="1" indent="-342900" algn="just">
              <a:buFont typeface="Arial" panose="020B0604020202020204" pitchFamily="34" charset="0"/>
              <a:buChar char="•"/>
            </a:pPr>
            <a:r>
              <a:rPr lang="fr-FR" sz="1400" b="0" dirty="0" smtClean="0"/>
              <a:t>D’une </a:t>
            </a:r>
            <a:r>
              <a:rPr lang="fr-FR" sz="1400" b="0" dirty="0"/>
              <a:t>manière générale la </a:t>
            </a:r>
            <a:r>
              <a:rPr lang="fr-FR" sz="1400" dirty="0"/>
              <a:t>notion de parcours est peu présente </a:t>
            </a:r>
            <a:r>
              <a:rPr lang="fr-FR" sz="1400" b="0" dirty="0"/>
              <a:t>dans le PRS 1. L’absence de révision du document a éloigné le texte des réalités des pratiques des professionnels et </a:t>
            </a:r>
            <a:r>
              <a:rPr lang="fr-FR" sz="1400" b="0" dirty="0" smtClean="0"/>
              <a:t>des évolutions qui ont pu traverser les institutions</a:t>
            </a:r>
            <a:r>
              <a:rPr lang="fr-FR" sz="1400" b="0" dirty="0"/>
              <a:t>. .</a:t>
            </a:r>
          </a:p>
          <a:p>
            <a:pPr marL="901700" lvl="1" indent="-342900" algn="just">
              <a:buFont typeface="Wingdings" panose="05000000000000000000" pitchFamily="2" charset="2"/>
              <a:buChar char="§"/>
            </a:pPr>
            <a:endParaRPr lang="fr-FR" sz="1400" b="0" dirty="0" smtClean="0"/>
          </a:p>
          <a:p>
            <a:pPr marL="342900" indent="-342900" algn="just">
              <a:buFont typeface="Wingdings" panose="05000000000000000000" pitchFamily="2" charset="2"/>
              <a:buChar char="§"/>
            </a:pPr>
            <a:r>
              <a:rPr lang="fr-FR" sz="1800" b="0" dirty="0"/>
              <a:t>Une approche de la transversalité difficile à porter y compris au sein de </a:t>
            </a:r>
            <a:r>
              <a:rPr lang="fr-FR" sz="1800" b="0" dirty="0" smtClean="0"/>
              <a:t>l’Agence</a:t>
            </a:r>
          </a:p>
          <a:p>
            <a:pPr marL="342900" indent="-342900" algn="just">
              <a:buFont typeface="Wingdings" panose="05000000000000000000" pitchFamily="2" charset="2"/>
              <a:buChar char="§"/>
            </a:pPr>
            <a:endParaRPr lang="fr-FR" sz="1800" b="0" dirty="0" smtClean="0"/>
          </a:p>
          <a:p>
            <a:pPr marL="844550" lvl="1" indent="-285750" algn="just">
              <a:spcAft>
                <a:spcPts val="600"/>
              </a:spcAft>
              <a:buFont typeface="Arial" panose="020B0604020202020204" pitchFamily="34" charset="0"/>
              <a:buChar char="•"/>
            </a:pPr>
            <a:r>
              <a:rPr lang="fr-FR" sz="1400" dirty="0"/>
              <a:t>Des champs thématiques transversaux établis dans le PSS </a:t>
            </a:r>
            <a:r>
              <a:rPr lang="fr-FR" sz="1400" dirty="0" smtClean="0"/>
              <a:t>ont </a:t>
            </a:r>
            <a:r>
              <a:rPr lang="fr-FR" sz="1400" dirty="0"/>
              <a:t>pu être déclinés dans chacun des </a:t>
            </a:r>
            <a:r>
              <a:rPr lang="fr-FR" sz="1400" dirty="0" smtClean="0"/>
              <a:t>schémas</a:t>
            </a:r>
            <a:r>
              <a:rPr lang="fr-FR" sz="1400" b="0" dirty="0" smtClean="0"/>
              <a:t>. </a:t>
            </a:r>
            <a:r>
              <a:rPr lang="fr-FR" sz="1400" b="0" dirty="0"/>
              <a:t>Le PRAPS, le SOS et le PSMS par exemple mettent l’accent sur la transversalité des dispositifs, les parcours de soins et les partenariats entre acteurs</a:t>
            </a:r>
            <a:r>
              <a:rPr lang="fr-FR" sz="1400" b="0" dirty="0" smtClean="0"/>
              <a:t>. Le PRAANS a également été vecteur de transversalité par le biais de la méthodologie interservices employée.</a:t>
            </a:r>
            <a:endParaRPr lang="fr-FR" sz="1400" b="0" dirty="0"/>
          </a:p>
          <a:p>
            <a:pPr marL="844550" lvl="1" indent="-285750" algn="just">
              <a:spcAft>
                <a:spcPts val="600"/>
              </a:spcAft>
              <a:buFont typeface="Arial" panose="020B0604020202020204" pitchFamily="34" charset="0"/>
              <a:buChar char="•"/>
            </a:pPr>
            <a:r>
              <a:rPr lang="fr-FR" sz="1400" b="0" dirty="0"/>
              <a:t>Cependant, </a:t>
            </a:r>
            <a:r>
              <a:rPr lang="fr-FR" sz="1400" dirty="0"/>
              <a:t>le PRS aurait pu être bâti de façon moins séquentielle</a:t>
            </a:r>
            <a:r>
              <a:rPr lang="fr-FR" sz="1400" b="0" dirty="0"/>
              <a:t> </a:t>
            </a:r>
            <a:r>
              <a:rPr lang="fr-FR" sz="1400" b="0" dirty="0" smtClean="0"/>
              <a:t>. Par </a:t>
            </a:r>
            <a:r>
              <a:rPr lang="fr-FR" sz="1400" b="0" dirty="0"/>
              <a:t>exemple dans le SOS </a:t>
            </a:r>
            <a:r>
              <a:rPr lang="fr-FR" sz="1400" b="0" dirty="0" smtClean="0"/>
              <a:t>aurait pu mettre d’avantage </a:t>
            </a:r>
            <a:r>
              <a:rPr lang="fr-FR" sz="1400" b="0" dirty="0"/>
              <a:t>l’accent sur l’interdisciplinarité et sur l’ouverture des hôpitaux au social, à la ville et au médico-social</a:t>
            </a:r>
            <a:r>
              <a:rPr lang="fr-FR" sz="1400" b="0" dirty="0" smtClean="0"/>
              <a:t>.</a:t>
            </a:r>
          </a:p>
          <a:p>
            <a:pPr marL="844550" lvl="1" indent="-285750" algn="just">
              <a:spcAft>
                <a:spcPts val="600"/>
              </a:spcAft>
              <a:buFont typeface="Arial" panose="020B0604020202020204" pitchFamily="34" charset="0"/>
              <a:buChar char="•"/>
            </a:pPr>
            <a:r>
              <a:rPr lang="fr-FR" sz="1400" b="0" dirty="0"/>
              <a:t>D’une manière générale, la transversalité reste un exercice compliqué, y compris en interne au sein de </a:t>
            </a:r>
            <a:r>
              <a:rPr lang="fr-FR" sz="1400" b="0" dirty="0" smtClean="0"/>
              <a:t>l’Agence. Notamment la DSP a pu se heurter à des difficultés de liaison avec d’autres directions dans la transmission des commandes ou l’appropriation de la méthodologie.</a:t>
            </a:r>
            <a:endParaRPr lang="fr-FR" sz="1400" b="0" dirty="0"/>
          </a:p>
          <a:p>
            <a:pPr marL="844550" lvl="1" indent="-285750" algn="just">
              <a:spcAft>
                <a:spcPts val="600"/>
              </a:spcAft>
              <a:buFont typeface="Arial" panose="020B0604020202020204" pitchFamily="34" charset="0"/>
              <a:buChar char="•"/>
            </a:pPr>
            <a:endParaRPr lang="fr-FR" sz="1400" b="0" dirty="0"/>
          </a:p>
          <a:p>
            <a:pPr marL="901700" lvl="1" indent="-342900" algn="just">
              <a:buFont typeface="Wingdings" panose="05000000000000000000" pitchFamily="2" charset="2"/>
              <a:buChar char="§"/>
            </a:pPr>
            <a:endParaRPr lang="fr-FR" sz="1400" b="0" dirty="0"/>
          </a:p>
        </p:txBody>
      </p:sp>
      <p:sp>
        <p:nvSpPr>
          <p:cNvPr id="5" name="Rectangle à coins arrondis 4"/>
          <p:cNvSpPr/>
          <p:nvPr/>
        </p:nvSpPr>
        <p:spPr>
          <a:xfrm>
            <a:off x="611560" y="1124744"/>
            <a:ext cx="8352928" cy="504056"/>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fr-FR" sz="1200" dirty="0"/>
              <a:t>Dans quelle mesure le PRS </a:t>
            </a:r>
            <a:r>
              <a:rPr lang="fr-FR" sz="1200" dirty="0" err="1"/>
              <a:t>a-t-il</a:t>
            </a:r>
            <a:r>
              <a:rPr lang="fr-FR" sz="1200" dirty="0"/>
              <a:t> été en capacité de construire des objectifs transversaux ? </a:t>
            </a:r>
            <a:r>
              <a:rPr lang="fr-FR" sz="1200" dirty="0" err="1"/>
              <a:t>a-t-il</a:t>
            </a:r>
            <a:r>
              <a:rPr lang="fr-FR" sz="1200" dirty="0"/>
              <a:t> laissé une part à la dimension prospective ? ’est-il interrogé sur la faisabilité de ses objectifs ? les objectifs sont-ils suffisamment opérationnels ? </a:t>
            </a:r>
            <a:r>
              <a:rPr lang="fr-FR" sz="1200" dirty="0" smtClean="0"/>
              <a:t> </a:t>
            </a:r>
            <a:r>
              <a:rPr lang="fr-FR" sz="1200" dirty="0" err="1" smtClean="0"/>
              <a:t>A-t-il</a:t>
            </a:r>
            <a:r>
              <a:rPr lang="fr-FR" sz="1200" dirty="0" smtClean="0"/>
              <a:t> identifié les champs d’action de l’ARS et ceux où elle joue l’</a:t>
            </a:r>
            <a:r>
              <a:rPr lang="fr-FR" sz="1200" dirty="0" err="1" smtClean="0"/>
              <a:t>assemblier</a:t>
            </a:r>
            <a:r>
              <a:rPr lang="fr-FR" sz="1200" dirty="0" smtClean="0"/>
              <a:t> ? </a:t>
            </a:r>
            <a:endParaRPr lang="fr-FR" sz="1200" dirty="0"/>
          </a:p>
        </p:txBody>
      </p:sp>
      <p:sp>
        <p:nvSpPr>
          <p:cNvPr id="6" name="Titre 1"/>
          <p:cNvSpPr txBox="1">
            <a:spLocks/>
          </p:cNvSpPr>
          <p:nvPr/>
        </p:nvSpPr>
        <p:spPr>
          <a:xfrm rot="16200000">
            <a:off x="-1860308" y="3717031"/>
            <a:ext cx="4464496" cy="720081"/>
          </a:xfrm>
          <a:prstGeom prst="rect">
            <a:avLst/>
          </a:prstGeom>
          <a:solidFill>
            <a:schemeClr val="bg1">
              <a:lumMod val="85000"/>
            </a:schemeClr>
          </a:solidFill>
        </p:spPr>
        <p:txBody>
          <a:bodyPr vert="horz" lIns="91440" tIns="45720" rIns="91440" bIns="45720" rtlCol="0" anchor="ctr">
            <a:normAutofit/>
          </a:bodyPr>
          <a:lstStyle>
            <a:lvl1pPr algn="l" defTabSz="914400" rtl="0" eaLnBrk="1" latinLnBrk="0" hangingPunct="1">
              <a:spcBef>
                <a:spcPct val="0"/>
              </a:spcBef>
              <a:buNone/>
              <a:defRPr sz="2800" b="1" kern="1200">
                <a:solidFill>
                  <a:schemeClr val="tx1">
                    <a:lumMod val="65000"/>
                    <a:lumOff val="35000"/>
                  </a:schemeClr>
                </a:solidFill>
                <a:latin typeface="+mj-lt"/>
                <a:ea typeface="+mj-ea"/>
                <a:cs typeface="+mj-cs"/>
              </a:defRPr>
            </a:lvl1pPr>
          </a:lstStyle>
          <a:p>
            <a:pPr algn="ctr"/>
            <a:r>
              <a:rPr lang="fr-FR" sz="2000" dirty="0" smtClean="0"/>
              <a:t>CONCEPTION, STRUCTURATION </a:t>
            </a:r>
          </a:p>
          <a:p>
            <a:pPr algn="ctr"/>
            <a:r>
              <a:rPr lang="fr-FR" sz="2000" dirty="0" smtClean="0"/>
              <a:t>ET COHERENCE</a:t>
            </a:r>
            <a:endParaRPr lang="fr-FR" sz="2000" dirty="0"/>
          </a:p>
        </p:txBody>
      </p:sp>
    </p:spTree>
    <p:extLst>
      <p:ext uri="{BB962C8B-B14F-4D97-AF65-F5344CB8AC3E}">
        <p14:creationId xmlns:p14="http://schemas.microsoft.com/office/powerpoint/2010/main" val="68243153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Un PRS dense et dont la projection en matière d’opérationnalité ou de transversalité n’est pas toujours avérée</a:t>
            </a:r>
            <a:endParaRPr lang="fr-FR" dirty="0"/>
          </a:p>
        </p:txBody>
      </p:sp>
      <p:sp>
        <p:nvSpPr>
          <p:cNvPr id="3" name="Espace réservé du contenu 2"/>
          <p:cNvSpPr>
            <a:spLocks noGrp="1"/>
          </p:cNvSpPr>
          <p:nvPr>
            <p:ph idx="1"/>
          </p:nvPr>
        </p:nvSpPr>
        <p:spPr>
          <a:xfrm>
            <a:off x="827585" y="1844824"/>
            <a:ext cx="8136903" cy="4494796"/>
          </a:xfrm>
        </p:spPr>
        <p:txBody>
          <a:bodyPr>
            <a:normAutofit/>
          </a:bodyPr>
          <a:lstStyle/>
          <a:p>
            <a:pPr marL="342900" indent="-342900" algn="just">
              <a:buFont typeface="Wingdings" panose="05000000000000000000" pitchFamily="2" charset="2"/>
              <a:buChar char="§"/>
            </a:pPr>
            <a:endParaRPr lang="fr-FR" sz="1400" b="0" dirty="0" smtClean="0"/>
          </a:p>
          <a:p>
            <a:pPr marL="342900" indent="-342900" algn="just">
              <a:buFont typeface="Wingdings" panose="05000000000000000000" pitchFamily="2" charset="2"/>
              <a:buChar char="§"/>
            </a:pPr>
            <a:r>
              <a:rPr lang="fr-FR" sz="1400" b="0" dirty="0" smtClean="0"/>
              <a:t>Une opérationnalité qui n’a pas semblé un souci constant dans la déclinaison des actions</a:t>
            </a:r>
          </a:p>
          <a:p>
            <a:pPr marL="342900" indent="-342900" algn="just">
              <a:buFont typeface="Wingdings" panose="05000000000000000000" pitchFamily="2" charset="2"/>
              <a:buChar char="§"/>
            </a:pPr>
            <a:endParaRPr lang="fr-FR" sz="1400" b="0" dirty="0" smtClean="0"/>
          </a:p>
          <a:p>
            <a:pPr marL="901700" lvl="1" indent="-342900" algn="just">
              <a:buFont typeface="Arial" panose="020B0604020202020204" pitchFamily="34" charset="0"/>
              <a:buChar char="•"/>
            </a:pPr>
            <a:r>
              <a:rPr lang="fr-FR" sz="1400" b="0" dirty="0" smtClean="0"/>
              <a:t>Le PRS a souvent été qualifié de </a:t>
            </a:r>
            <a:r>
              <a:rPr lang="fr-FR" sz="1400" dirty="0" smtClean="0"/>
              <a:t>document « catalogue » </a:t>
            </a:r>
            <a:r>
              <a:rPr lang="fr-FR" sz="1400" b="0" dirty="0" smtClean="0"/>
              <a:t>, qui aurait souhaité prendre en compte l’intégralité des propositions issues de la </a:t>
            </a:r>
            <a:r>
              <a:rPr lang="fr-FR" sz="1400" b="0" dirty="0" err="1" smtClean="0"/>
              <a:t>co</a:t>
            </a:r>
            <a:r>
              <a:rPr lang="fr-FR" sz="1400" b="0" dirty="0" smtClean="0"/>
              <a:t>-construction. Il est, de fait, apparu comme une juxtaposition d’actions plutôt qu’un document permettant la coordination des parties-prenantes. A titre d’exemple, la CIRE a rédigé les parties qui concernait ses thématiques d’action, sans que ce travail ne soit ensuite modifié.</a:t>
            </a:r>
          </a:p>
          <a:p>
            <a:pPr marL="901700" lvl="1" indent="-342900" algn="just">
              <a:buFont typeface="Arial" panose="020B0604020202020204" pitchFamily="34" charset="0"/>
              <a:buChar char="•"/>
            </a:pPr>
            <a:endParaRPr lang="fr-FR" sz="1400" b="0" dirty="0" smtClean="0"/>
          </a:p>
          <a:p>
            <a:pPr marL="901700" lvl="1" indent="-342900" algn="just">
              <a:buFont typeface="Arial" panose="020B0604020202020204" pitchFamily="34" charset="0"/>
              <a:buChar char="•"/>
            </a:pPr>
            <a:r>
              <a:rPr lang="fr-FR" sz="1400" b="0" dirty="0" smtClean="0"/>
              <a:t>Cet effet « catalogue », a pu avoir comme </a:t>
            </a:r>
            <a:r>
              <a:rPr lang="fr-FR" sz="1400" dirty="0" smtClean="0"/>
              <a:t>conséquence un écart entre les objectifs poursuivis et la capacité des acteurs à les mettre en œuvre</a:t>
            </a:r>
            <a:r>
              <a:rPr lang="fr-FR" sz="1400" b="0" dirty="0" smtClean="0"/>
              <a:t>. A titre d’illustration, </a:t>
            </a:r>
            <a:r>
              <a:rPr lang="fr-FR" sz="1400" b="0" dirty="0"/>
              <a:t>à Mayotte, peu d’actions préconisées par </a:t>
            </a:r>
            <a:r>
              <a:rPr lang="fr-FR" sz="1400" b="0" dirty="0" smtClean="0"/>
              <a:t>le SROSM </a:t>
            </a:r>
            <a:r>
              <a:rPr lang="fr-FR" sz="1400" b="0" dirty="0"/>
              <a:t>ont été mises en place, car les structures n’avaient pas la capacité </a:t>
            </a:r>
            <a:r>
              <a:rPr lang="fr-FR" sz="1400" b="0" dirty="0" smtClean="0"/>
              <a:t>d’accueil ni le </a:t>
            </a:r>
            <a:r>
              <a:rPr lang="fr-FR" sz="1400" b="0" dirty="0"/>
              <a:t>personnel médical suffisants</a:t>
            </a:r>
            <a:r>
              <a:rPr lang="fr-FR" sz="1400" b="0" dirty="0" smtClean="0"/>
              <a:t>.</a:t>
            </a:r>
          </a:p>
          <a:p>
            <a:pPr marL="901700" lvl="1" indent="-342900" algn="just">
              <a:buFont typeface="Arial" panose="020B0604020202020204" pitchFamily="34" charset="0"/>
              <a:buChar char="•"/>
            </a:pPr>
            <a:endParaRPr lang="fr-FR" sz="1400" b="0" dirty="0" smtClean="0"/>
          </a:p>
          <a:p>
            <a:pPr marL="901700" lvl="1" indent="-342900" algn="just">
              <a:buFont typeface="Arial" panose="020B0604020202020204" pitchFamily="34" charset="0"/>
              <a:buChar char="•"/>
            </a:pPr>
            <a:r>
              <a:rPr lang="fr-FR" sz="1400" b="0" dirty="0" smtClean="0"/>
              <a:t>Il a par ailleurs été renforcé par une </a:t>
            </a:r>
            <a:r>
              <a:rPr lang="fr-FR" sz="1400" dirty="0" smtClean="0"/>
              <a:t>absence de distinction </a:t>
            </a:r>
            <a:r>
              <a:rPr lang="fr-FR" sz="1400" b="0" dirty="0" smtClean="0"/>
              <a:t>entre les actions pour lesquelles l’Agence dispose de tous les </a:t>
            </a:r>
            <a:r>
              <a:rPr lang="fr-FR" sz="1400" dirty="0" smtClean="0"/>
              <a:t>leviers</a:t>
            </a:r>
            <a:r>
              <a:rPr lang="fr-FR" sz="1400" b="0" dirty="0" smtClean="0"/>
              <a:t> et de celles pour lesquelles elle a davantage un rôle d’</a:t>
            </a:r>
            <a:r>
              <a:rPr lang="fr-FR" sz="1400" dirty="0" smtClean="0"/>
              <a:t>animation </a:t>
            </a:r>
            <a:r>
              <a:rPr lang="fr-FR" sz="1400" b="0" dirty="0" smtClean="0"/>
              <a:t>de la politique de santé sur le territoire.</a:t>
            </a:r>
            <a:endParaRPr lang="fr-FR" sz="1400" b="0" dirty="0"/>
          </a:p>
          <a:p>
            <a:pPr marL="901700" lvl="1" indent="-342900" algn="just">
              <a:buFont typeface="Arial" panose="020B0604020202020204" pitchFamily="34" charset="0"/>
              <a:buChar char="•"/>
            </a:pPr>
            <a:endParaRPr lang="fr-FR" sz="1400" b="0" dirty="0" smtClean="0"/>
          </a:p>
          <a:p>
            <a:pPr marL="342900" indent="-342900" algn="just">
              <a:buFont typeface="Wingdings" panose="05000000000000000000" pitchFamily="2" charset="2"/>
              <a:buChar char="§"/>
            </a:pPr>
            <a:endParaRPr lang="fr-FR" sz="1400" b="0" dirty="0"/>
          </a:p>
        </p:txBody>
      </p:sp>
      <p:sp>
        <p:nvSpPr>
          <p:cNvPr id="5" name="Rectangle à coins arrondis 4"/>
          <p:cNvSpPr/>
          <p:nvPr/>
        </p:nvSpPr>
        <p:spPr>
          <a:xfrm>
            <a:off x="611560" y="1124744"/>
            <a:ext cx="8352928" cy="504056"/>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fr-FR" sz="1200" dirty="0"/>
              <a:t>Dans quelle mesure le PRS </a:t>
            </a:r>
            <a:r>
              <a:rPr lang="fr-FR" sz="1200" dirty="0" err="1"/>
              <a:t>a-t-il</a:t>
            </a:r>
            <a:r>
              <a:rPr lang="fr-FR" sz="1200" dirty="0"/>
              <a:t> été en capacité de construire des objectifs transversaux ? </a:t>
            </a:r>
            <a:r>
              <a:rPr lang="fr-FR" sz="1200" dirty="0" err="1"/>
              <a:t>a-t-il</a:t>
            </a:r>
            <a:r>
              <a:rPr lang="fr-FR" sz="1200" dirty="0"/>
              <a:t> laissé une part à la dimension prospective ? ’est-il interrogé sur la faisabilité de ses objectifs ? les objectifs sont-ils suffisamment opérationnels ? </a:t>
            </a:r>
            <a:r>
              <a:rPr lang="fr-FR" sz="1200" dirty="0" smtClean="0"/>
              <a:t> </a:t>
            </a:r>
            <a:r>
              <a:rPr lang="fr-FR" sz="1200" dirty="0" err="1" smtClean="0"/>
              <a:t>A-t-il</a:t>
            </a:r>
            <a:r>
              <a:rPr lang="fr-FR" sz="1200" dirty="0" smtClean="0"/>
              <a:t> identifié les champs d’action de l’ARS et ceux où elle joue l’</a:t>
            </a:r>
            <a:r>
              <a:rPr lang="fr-FR" sz="1200" dirty="0" err="1" smtClean="0"/>
              <a:t>assemblier</a:t>
            </a:r>
            <a:r>
              <a:rPr lang="fr-FR" sz="1200" dirty="0" smtClean="0"/>
              <a:t> ? </a:t>
            </a:r>
            <a:endParaRPr lang="fr-FR" sz="1200" dirty="0"/>
          </a:p>
        </p:txBody>
      </p:sp>
      <p:sp>
        <p:nvSpPr>
          <p:cNvPr id="6" name="Titre 1"/>
          <p:cNvSpPr txBox="1">
            <a:spLocks/>
          </p:cNvSpPr>
          <p:nvPr/>
        </p:nvSpPr>
        <p:spPr>
          <a:xfrm rot="16200000">
            <a:off x="-1860308" y="3717031"/>
            <a:ext cx="4464496" cy="720081"/>
          </a:xfrm>
          <a:prstGeom prst="rect">
            <a:avLst/>
          </a:prstGeom>
          <a:solidFill>
            <a:schemeClr val="bg1">
              <a:lumMod val="85000"/>
            </a:schemeClr>
          </a:solidFill>
        </p:spPr>
        <p:txBody>
          <a:bodyPr vert="horz" lIns="91440" tIns="45720" rIns="91440" bIns="45720" rtlCol="0" anchor="ctr">
            <a:normAutofit/>
          </a:bodyPr>
          <a:lstStyle>
            <a:lvl1pPr algn="l" defTabSz="914400" rtl="0" eaLnBrk="1" latinLnBrk="0" hangingPunct="1">
              <a:spcBef>
                <a:spcPct val="0"/>
              </a:spcBef>
              <a:buNone/>
              <a:defRPr sz="2800" b="1" kern="1200">
                <a:solidFill>
                  <a:schemeClr val="tx1">
                    <a:lumMod val="65000"/>
                    <a:lumOff val="35000"/>
                  </a:schemeClr>
                </a:solidFill>
                <a:latin typeface="+mj-lt"/>
                <a:ea typeface="+mj-ea"/>
                <a:cs typeface="+mj-cs"/>
              </a:defRPr>
            </a:lvl1pPr>
          </a:lstStyle>
          <a:p>
            <a:pPr algn="ctr"/>
            <a:r>
              <a:rPr lang="fr-FR" sz="2000" dirty="0" smtClean="0"/>
              <a:t>CONCEPTION, STRUCTURATION </a:t>
            </a:r>
          </a:p>
          <a:p>
            <a:pPr algn="ctr"/>
            <a:r>
              <a:rPr lang="fr-FR" sz="2000" dirty="0" smtClean="0"/>
              <a:t>ET COHERENCE</a:t>
            </a:r>
            <a:endParaRPr lang="fr-FR" sz="2000" dirty="0"/>
          </a:p>
        </p:txBody>
      </p:sp>
    </p:spTree>
    <p:extLst>
      <p:ext uri="{BB962C8B-B14F-4D97-AF65-F5344CB8AC3E}">
        <p14:creationId xmlns:p14="http://schemas.microsoft.com/office/powerpoint/2010/main" val="304425994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RECOMMANDATIONS POUR LE PRS2	</a:t>
            </a:r>
            <a:endParaRPr lang="fr-FR" dirty="0"/>
          </a:p>
        </p:txBody>
      </p:sp>
      <p:sp>
        <p:nvSpPr>
          <p:cNvPr id="3" name="Espace réservé du contenu 2"/>
          <p:cNvSpPr>
            <a:spLocks noGrp="1"/>
          </p:cNvSpPr>
          <p:nvPr>
            <p:ph idx="1"/>
          </p:nvPr>
        </p:nvSpPr>
        <p:spPr>
          <a:xfrm>
            <a:off x="251520" y="2276872"/>
            <a:ext cx="8784976" cy="5142868"/>
          </a:xfrm>
        </p:spPr>
        <p:txBody>
          <a:bodyPr>
            <a:normAutofit/>
          </a:bodyPr>
          <a:lstStyle/>
          <a:p>
            <a:pPr algn="just">
              <a:buClr>
                <a:srgbClr val="669900"/>
              </a:buClr>
              <a:buFont typeface="Wingdings" panose="05000000000000000000" pitchFamily="2" charset="2"/>
              <a:buChar char="Ü"/>
            </a:pPr>
            <a:r>
              <a:rPr lang="fr-FR" sz="1400" dirty="0" smtClean="0"/>
              <a:t>La transversalité doit </a:t>
            </a:r>
            <a:r>
              <a:rPr lang="fr-FR" sz="1400" dirty="0"/>
              <a:t>s’organiser dès la structuration du PRS et s’afficher comme un objectif clairement </a:t>
            </a:r>
            <a:r>
              <a:rPr lang="fr-FR" sz="1400" dirty="0" smtClean="0"/>
              <a:t>recherché. L’organisation par filière ou activité doit être abandonnée au profit d’une logique de parcours, par nature plus propice à une dynamique de transversalité. </a:t>
            </a:r>
          </a:p>
          <a:p>
            <a:pPr algn="just">
              <a:buClr>
                <a:srgbClr val="669900"/>
              </a:buClr>
              <a:buFont typeface="Wingdings" panose="05000000000000000000" pitchFamily="2" charset="2"/>
              <a:buChar char="Ü"/>
            </a:pPr>
            <a:r>
              <a:rPr lang="fr-FR" sz="1400" dirty="0" smtClean="0"/>
              <a:t>Elle </a:t>
            </a:r>
            <a:r>
              <a:rPr lang="fr-FR" sz="1400" dirty="0"/>
              <a:t>doit trouver une traduction dans la manière dont l’Agence </a:t>
            </a:r>
            <a:r>
              <a:rPr lang="fr-FR" sz="1400" dirty="0" smtClean="0"/>
              <a:t>s’organise entre ses services </a:t>
            </a:r>
            <a:r>
              <a:rPr lang="fr-FR" sz="1400" dirty="0"/>
              <a:t>pour élaborer le </a:t>
            </a:r>
            <a:r>
              <a:rPr lang="fr-FR" sz="1400" dirty="0" smtClean="0"/>
              <a:t>PRS</a:t>
            </a:r>
          </a:p>
          <a:p>
            <a:pPr algn="just">
              <a:buClr>
                <a:srgbClr val="669900"/>
              </a:buClr>
              <a:buFont typeface="Wingdings" panose="05000000000000000000" pitchFamily="2" charset="2"/>
              <a:buChar char="Ü"/>
            </a:pPr>
            <a:r>
              <a:rPr lang="fr-FR" sz="1400" dirty="0"/>
              <a:t>La production des groupes doit être mise en perspective en s’assurant que la concertation n’empêche pas d’effectuer un arbitrage sur les objectifs prioritaires, et qu’un temps de réflexion soit prévu pour la mise en œuvre coordonnée et intersectorielle de ces objectifs. </a:t>
            </a:r>
          </a:p>
          <a:p>
            <a:pPr algn="just">
              <a:buClr>
                <a:srgbClr val="669900"/>
              </a:buClr>
              <a:buFont typeface="Wingdings" panose="05000000000000000000" pitchFamily="2" charset="2"/>
              <a:buChar char="Ü"/>
            </a:pPr>
            <a:r>
              <a:rPr lang="fr-FR" sz="1400" dirty="0" smtClean="0"/>
              <a:t>L’opérationnalité </a:t>
            </a:r>
            <a:r>
              <a:rPr lang="fr-FR" sz="1400" dirty="0"/>
              <a:t>des actions et </a:t>
            </a:r>
            <a:r>
              <a:rPr lang="fr-FR" sz="1400" dirty="0" smtClean="0"/>
              <a:t>leur priorisation </a:t>
            </a:r>
            <a:r>
              <a:rPr lang="fr-FR" sz="1400" dirty="0"/>
              <a:t>en fin de démarche d’élaboration doivent être des </a:t>
            </a:r>
            <a:r>
              <a:rPr lang="fr-FR" sz="1400" dirty="0" smtClean="0"/>
              <a:t>objectifs. L’exhaustivité des actions ne doit pas porter préjudice à la lisibilité et la faisabilité du PRS. Il est donc avant tout essentiel de mener un </a:t>
            </a:r>
            <a:r>
              <a:rPr lang="fr-FR" sz="1400" dirty="0"/>
              <a:t>travail spécifique </a:t>
            </a:r>
            <a:r>
              <a:rPr lang="fr-FR" sz="1400" dirty="0" smtClean="0"/>
              <a:t>sur </a:t>
            </a:r>
            <a:r>
              <a:rPr lang="fr-FR" sz="1400" dirty="0"/>
              <a:t>l’adéquation </a:t>
            </a:r>
            <a:r>
              <a:rPr lang="fr-FR" sz="1400" dirty="0" smtClean="0"/>
              <a:t>moyens/objectifs</a:t>
            </a:r>
          </a:p>
          <a:p>
            <a:pPr algn="just">
              <a:buClr>
                <a:srgbClr val="669900"/>
              </a:buClr>
              <a:buFont typeface="Wingdings" panose="05000000000000000000" pitchFamily="2" charset="2"/>
              <a:buChar char="Ü"/>
            </a:pPr>
            <a:r>
              <a:rPr lang="fr-FR" sz="1400" dirty="0" smtClean="0"/>
              <a:t>En outre, le PRS2 devra distinguer en son sein les actions qui relèvent du champ d’action quasi-exclusif de l’ARS de celles pour lesquelles son rôle est surtout d’animation </a:t>
            </a:r>
            <a:r>
              <a:rPr lang="fr-FR" sz="1400" dirty="0"/>
              <a:t>et de mise en cohérence des énergies sur le territoire. </a:t>
            </a:r>
          </a:p>
          <a:p>
            <a:pPr algn="just">
              <a:buClr>
                <a:srgbClr val="669900"/>
              </a:buClr>
              <a:buFont typeface="Wingdings" panose="05000000000000000000" pitchFamily="2" charset="2"/>
              <a:buChar char="Ü"/>
            </a:pPr>
            <a:r>
              <a:rPr lang="fr-FR" sz="1400" b="0" dirty="0" smtClean="0"/>
              <a:t>Par ailleurs, pour de nombreux acteurs, toute en visant l’opérationnalité, il</a:t>
            </a:r>
            <a:r>
              <a:rPr lang="fr-FR" sz="1400" dirty="0" smtClean="0"/>
              <a:t> </a:t>
            </a:r>
            <a:r>
              <a:rPr lang="fr-FR" sz="1400" dirty="0"/>
              <a:t>n’est pas certain que le PRS doive </a:t>
            </a:r>
            <a:r>
              <a:rPr lang="fr-FR" sz="1400" dirty="0" smtClean="0"/>
              <a:t>rechercher un niveau de maille très fin dans les actions qu’il contient. </a:t>
            </a:r>
            <a:r>
              <a:rPr lang="fr-FR" sz="1400" dirty="0"/>
              <a:t>Il </a:t>
            </a:r>
            <a:r>
              <a:rPr lang="fr-FR" sz="1400" dirty="0" smtClean="0"/>
              <a:t>relèverait ainsi davantage </a:t>
            </a:r>
            <a:r>
              <a:rPr lang="fr-FR" sz="1400" dirty="0"/>
              <a:t>d’une dimension stratégique. </a:t>
            </a:r>
            <a:r>
              <a:rPr lang="fr-FR" sz="1400" dirty="0" smtClean="0"/>
              <a:t>Ils sont par ailleurs nombreux à avoir sollicité un document d’une trentaine de pages. </a:t>
            </a:r>
            <a:endParaRPr lang="fr-FR" sz="1400" dirty="0"/>
          </a:p>
          <a:p>
            <a:pPr algn="just">
              <a:buClr>
                <a:srgbClr val="669900"/>
              </a:buClr>
              <a:buFont typeface="Wingdings" panose="05000000000000000000" pitchFamily="2" charset="2"/>
              <a:buChar char="Ü"/>
            </a:pPr>
            <a:endParaRPr lang="fr-FR" sz="1400" dirty="0" smtClean="0"/>
          </a:p>
          <a:p>
            <a:pPr marL="0" indent="0" algn="just">
              <a:buClr>
                <a:srgbClr val="669900"/>
              </a:buClr>
              <a:buNone/>
            </a:pPr>
            <a:endParaRPr lang="fr-FR" sz="1400" dirty="0"/>
          </a:p>
        </p:txBody>
      </p:sp>
      <p:pic>
        <p:nvPicPr>
          <p:cNvPr id="5122" name="Picture 2" descr="Afficher l'image d'origin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2" y="1052736"/>
            <a:ext cx="1537469" cy="10249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6536355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Un PRS qui a tracé un cadre clair d’intervention pour l’Agence et pour ses partenaires </a:t>
            </a:r>
            <a:endParaRPr lang="fr-FR" dirty="0"/>
          </a:p>
        </p:txBody>
      </p:sp>
      <p:sp>
        <p:nvSpPr>
          <p:cNvPr id="3" name="Espace réservé du contenu 2"/>
          <p:cNvSpPr>
            <a:spLocks noGrp="1"/>
          </p:cNvSpPr>
          <p:nvPr>
            <p:ph idx="1"/>
          </p:nvPr>
        </p:nvSpPr>
        <p:spPr>
          <a:xfrm>
            <a:off x="827585" y="1844824"/>
            <a:ext cx="8136903" cy="4494796"/>
          </a:xfrm>
        </p:spPr>
        <p:txBody>
          <a:bodyPr>
            <a:normAutofit fontScale="92500" lnSpcReduction="20000"/>
          </a:bodyPr>
          <a:lstStyle/>
          <a:p>
            <a:pPr marL="342900" indent="-342900" algn="just">
              <a:buFont typeface="Wingdings" panose="05000000000000000000" pitchFamily="2" charset="2"/>
              <a:buChar char="§"/>
            </a:pPr>
            <a:r>
              <a:rPr lang="fr-FR" sz="1800" b="0" dirty="0" smtClean="0"/>
              <a:t>Un PRS qui a largement infusé dans les CPOM</a:t>
            </a:r>
          </a:p>
          <a:p>
            <a:pPr marL="342900" indent="-342900" algn="just">
              <a:buFont typeface="Wingdings" panose="05000000000000000000" pitchFamily="2" charset="2"/>
              <a:buChar char="§"/>
            </a:pPr>
            <a:endParaRPr lang="fr-FR" sz="1800" b="0" dirty="0" smtClean="0"/>
          </a:p>
          <a:p>
            <a:pPr marL="901700" lvl="1" indent="-342900" algn="just">
              <a:buFont typeface="Arial" panose="020B0604020202020204" pitchFamily="34" charset="0"/>
              <a:buChar char="•"/>
            </a:pPr>
            <a:r>
              <a:rPr lang="fr-FR" sz="1400" b="0" dirty="0"/>
              <a:t>Le </a:t>
            </a:r>
            <a:r>
              <a:rPr lang="fr-FR" sz="1400" dirty="0"/>
              <a:t>CPOM de la DG ARS cite le PRS </a:t>
            </a:r>
            <a:r>
              <a:rPr lang="fr-FR" sz="1400" b="0" dirty="0"/>
              <a:t>et reprend une partie de ses objectifs. Les deux documents combinés peuvent servir de feuille de route pour les différentes directions de l’ARS.</a:t>
            </a:r>
          </a:p>
          <a:p>
            <a:pPr marL="901700" lvl="1" indent="-342900" algn="just">
              <a:buFont typeface="Arial" panose="020B0604020202020204" pitchFamily="34" charset="0"/>
              <a:buChar char="•"/>
            </a:pPr>
            <a:r>
              <a:rPr lang="fr-FR" sz="1400" b="0" dirty="0" smtClean="0"/>
              <a:t>Le </a:t>
            </a:r>
            <a:r>
              <a:rPr lang="fr-FR" sz="1400" dirty="0" smtClean="0"/>
              <a:t>PRS est très largement repris par des CPOM </a:t>
            </a:r>
            <a:r>
              <a:rPr lang="fr-FR" sz="1400" b="0" dirty="0" smtClean="0"/>
              <a:t>qui s’y </a:t>
            </a:r>
            <a:r>
              <a:rPr lang="fr-FR" sz="1400" b="0" dirty="0"/>
              <a:t>référent directement. A titre d'illustration, l'ALEFPA a pu développer son programme de coopération régionale à partir de son CPOM</a:t>
            </a:r>
            <a:r>
              <a:rPr lang="fr-FR" sz="1400" b="0" dirty="0" smtClean="0"/>
              <a:t>. Le dialogue entre la DT ARS à </a:t>
            </a:r>
            <a:r>
              <a:rPr lang="fr-FR" sz="1400" b="0" dirty="0"/>
              <a:t>Mayotte et le CHM s’appuie également sur son CPOM.</a:t>
            </a:r>
          </a:p>
          <a:p>
            <a:pPr marL="901700" lvl="1" indent="-342900" algn="just">
              <a:buFont typeface="Arial" panose="020B0604020202020204" pitchFamily="34" charset="0"/>
              <a:buChar char="•"/>
            </a:pPr>
            <a:r>
              <a:rPr lang="fr-FR" sz="1400" b="0" dirty="0"/>
              <a:t>En outre, </a:t>
            </a:r>
            <a:r>
              <a:rPr lang="fr-FR" sz="1400" dirty="0"/>
              <a:t>les CPOM ont été un outil efficace de promotion de la politique qualité </a:t>
            </a:r>
            <a:r>
              <a:rPr lang="fr-FR" sz="1400" b="0" dirty="0"/>
              <a:t>au sein des établissements </a:t>
            </a:r>
            <a:r>
              <a:rPr lang="fr-FR" sz="1400" b="0" dirty="0" smtClean="0"/>
              <a:t>et </a:t>
            </a:r>
            <a:r>
              <a:rPr lang="fr-FR" sz="1400" b="0" dirty="0"/>
              <a:t>services et comme </a:t>
            </a:r>
            <a:r>
              <a:rPr lang="fr-FR" sz="1400" b="0" dirty="0" smtClean="0"/>
              <a:t>un relais efficace de </a:t>
            </a:r>
            <a:r>
              <a:rPr lang="fr-FR" sz="1400" b="0" dirty="0"/>
              <a:t>certains objectifs du </a:t>
            </a:r>
            <a:r>
              <a:rPr lang="fr-FR" sz="1400" b="0" dirty="0" smtClean="0"/>
              <a:t>PRS. Un </a:t>
            </a:r>
            <a:r>
              <a:rPr lang="fr-FR" sz="1400" b="0" dirty="0"/>
              <a:t>service de l’ARS est </a:t>
            </a:r>
            <a:r>
              <a:rPr lang="fr-FR" sz="1400" b="0" dirty="0" smtClean="0"/>
              <a:t>par ailleurs chargé </a:t>
            </a:r>
            <a:r>
              <a:rPr lang="fr-FR" sz="1400" b="0" dirty="0"/>
              <a:t>de </a:t>
            </a:r>
            <a:r>
              <a:rPr lang="fr-FR" sz="1400" b="0" dirty="0" smtClean="0"/>
              <a:t>les passer en </a:t>
            </a:r>
            <a:r>
              <a:rPr lang="fr-FR" sz="1400" b="0" dirty="0"/>
              <a:t>revue chaque année. </a:t>
            </a:r>
            <a:endParaRPr lang="fr-FR" sz="1400" b="0" dirty="0" smtClean="0"/>
          </a:p>
          <a:p>
            <a:pPr marL="901700" lvl="1" indent="-342900" algn="just">
              <a:buFont typeface="Arial" panose="020B0604020202020204" pitchFamily="34" charset="0"/>
              <a:buChar char="•"/>
            </a:pPr>
            <a:r>
              <a:rPr lang="fr-FR" sz="1400" b="0" dirty="0" smtClean="0"/>
              <a:t>Cependant, le </a:t>
            </a:r>
            <a:r>
              <a:rPr lang="fr-FR" sz="1400" b="0" dirty="0"/>
              <a:t>fait que le PRS n'ait pas été suivi et amendé en fonction des évolutions réglementaires ou de la connaissance des publics peut créer un décalage entre le document stratégique et les documents très opérationnels que sont les CPOM.</a:t>
            </a:r>
          </a:p>
          <a:p>
            <a:pPr marL="901700" lvl="1" indent="-342900" algn="just">
              <a:buFont typeface="Arial" panose="020B0604020202020204" pitchFamily="34" charset="0"/>
              <a:buChar char="•"/>
            </a:pPr>
            <a:endParaRPr lang="fr-FR" sz="1400" b="0" dirty="0"/>
          </a:p>
          <a:p>
            <a:pPr marL="342900" indent="-342900" algn="just">
              <a:spcAft>
                <a:spcPts val="600"/>
              </a:spcAft>
              <a:buFont typeface="Wingdings" panose="05000000000000000000" pitchFamily="2" charset="2"/>
              <a:buChar char="§"/>
            </a:pPr>
            <a:r>
              <a:rPr lang="fr-FR" sz="1800" b="0" dirty="0" smtClean="0"/>
              <a:t>Un travail important de mise en cohérence du PRS avec les autres politiques publiques sur le territoire</a:t>
            </a:r>
          </a:p>
          <a:p>
            <a:pPr marL="901700" lvl="1" indent="-342900" algn="just">
              <a:spcAft>
                <a:spcPts val="600"/>
              </a:spcAft>
              <a:buFont typeface="Wingdings" panose="05000000000000000000" pitchFamily="2" charset="2"/>
              <a:buChar char="§"/>
            </a:pPr>
            <a:r>
              <a:rPr lang="fr-FR" sz="1400" b="0" dirty="0" smtClean="0"/>
              <a:t>On note une </a:t>
            </a:r>
            <a:r>
              <a:rPr lang="fr-FR" sz="1400" dirty="0" smtClean="0"/>
              <a:t>volonté </a:t>
            </a:r>
            <a:r>
              <a:rPr lang="fr-FR" sz="1400" dirty="0"/>
              <a:t>réelle d’articuler le PRS avec d’autres politiques </a:t>
            </a:r>
            <a:r>
              <a:rPr lang="fr-FR" sz="1400" dirty="0" smtClean="0"/>
              <a:t>publiques</a:t>
            </a:r>
            <a:r>
              <a:rPr lang="fr-FR" sz="1400" dirty="0"/>
              <a:t> </a:t>
            </a:r>
            <a:r>
              <a:rPr lang="fr-FR" sz="1400" b="0" dirty="0" smtClean="0"/>
              <a:t>: les institutions ont </a:t>
            </a:r>
            <a:r>
              <a:rPr lang="fr-FR" sz="1400" b="0" dirty="0"/>
              <a:t>participé au </a:t>
            </a:r>
            <a:r>
              <a:rPr lang="fr-FR" sz="1400" b="0" dirty="0" smtClean="0"/>
              <a:t>ciblage </a:t>
            </a:r>
            <a:r>
              <a:rPr lang="fr-FR" sz="1400" b="0" dirty="0"/>
              <a:t>d’orientations stratégiques </a:t>
            </a:r>
            <a:r>
              <a:rPr lang="fr-FR" sz="1400" b="0" dirty="0" smtClean="0"/>
              <a:t>dans le cadre des groupes de travail et certaines ont particulièrement organisé l’articulation de leurs interventions avec le PRS. A </a:t>
            </a:r>
            <a:r>
              <a:rPr lang="fr-FR" sz="1400" b="0" dirty="0"/>
              <a:t>titre d’illustration, </a:t>
            </a:r>
            <a:r>
              <a:rPr lang="fr-FR" sz="1400" b="0" dirty="0" smtClean="0"/>
              <a:t>l’Education nationale prend part </a:t>
            </a:r>
            <a:r>
              <a:rPr lang="fr-FR" sz="1400" b="0" dirty="0"/>
              <a:t>directement à une majorité des priorités (petite enfance, maladies chroniques, handicap, maladies vectorielles, dépistage des troubles de </a:t>
            </a:r>
            <a:r>
              <a:rPr lang="fr-FR" sz="1400" b="0" dirty="0" smtClean="0"/>
              <a:t>l’apprentissage, etc</a:t>
            </a:r>
            <a:r>
              <a:rPr lang="fr-FR" sz="1400" b="0" dirty="0"/>
              <a:t>.) </a:t>
            </a:r>
            <a:r>
              <a:rPr lang="fr-FR" sz="1400" b="0" dirty="0" smtClean="0"/>
              <a:t> </a:t>
            </a:r>
            <a:endParaRPr lang="fr-FR" sz="1400" b="0" dirty="0"/>
          </a:p>
          <a:p>
            <a:pPr marL="342900" indent="-342900" algn="just">
              <a:buFont typeface="Wingdings" panose="05000000000000000000" pitchFamily="2" charset="2"/>
              <a:buChar char="§"/>
            </a:pPr>
            <a:endParaRPr lang="fr-FR" sz="1800" b="0" dirty="0" smtClean="0"/>
          </a:p>
          <a:p>
            <a:pPr marL="0" indent="0" algn="just">
              <a:buNone/>
            </a:pPr>
            <a:endParaRPr lang="fr-FR" sz="1800" b="0" dirty="0"/>
          </a:p>
        </p:txBody>
      </p:sp>
      <p:sp>
        <p:nvSpPr>
          <p:cNvPr id="5" name="Rectangle à coins arrondis 4"/>
          <p:cNvSpPr/>
          <p:nvPr/>
        </p:nvSpPr>
        <p:spPr>
          <a:xfrm>
            <a:off x="611560" y="1124744"/>
            <a:ext cx="8352928" cy="504056"/>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fr-FR" sz="1200" dirty="0"/>
              <a:t>Dans quelle mesure le PRS fixe-t-il un cap pour élaborer un CPOM avec un établissement </a:t>
            </a:r>
            <a:r>
              <a:rPr lang="fr-FR" sz="1200" dirty="0" smtClean="0"/>
              <a:t>? Et pour la Direction </a:t>
            </a:r>
            <a:r>
              <a:rPr lang="fr-FR" sz="1200" dirty="0"/>
              <a:t>Générale ? Comment les priorités et les objectifs s’articulent-ils avec les autres politiques publiques ? </a:t>
            </a:r>
          </a:p>
        </p:txBody>
      </p:sp>
      <p:sp>
        <p:nvSpPr>
          <p:cNvPr id="6" name="Titre 1"/>
          <p:cNvSpPr txBox="1">
            <a:spLocks/>
          </p:cNvSpPr>
          <p:nvPr/>
        </p:nvSpPr>
        <p:spPr>
          <a:xfrm rot="16200000">
            <a:off x="-1860308" y="3717031"/>
            <a:ext cx="4464496" cy="720081"/>
          </a:xfrm>
          <a:prstGeom prst="rect">
            <a:avLst/>
          </a:prstGeom>
          <a:solidFill>
            <a:schemeClr val="bg1">
              <a:lumMod val="85000"/>
            </a:schemeClr>
          </a:solidFill>
        </p:spPr>
        <p:txBody>
          <a:bodyPr vert="horz" lIns="91440" tIns="45720" rIns="91440" bIns="45720" rtlCol="0" anchor="ctr">
            <a:normAutofit/>
          </a:bodyPr>
          <a:lstStyle>
            <a:lvl1pPr algn="l" defTabSz="914400" rtl="0" eaLnBrk="1" latinLnBrk="0" hangingPunct="1">
              <a:spcBef>
                <a:spcPct val="0"/>
              </a:spcBef>
              <a:buNone/>
              <a:defRPr sz="2800" b="1" kern="1200">
                <a:solidFill>
                  <a:schemeClr val="tx1">
                    <a:lumMod val="65000"/>
                    <a:lumOff val="35000"/>
                  </a:schemeClr>
                </a:solidFill>
                <a:latin typeface="+mj-lt"/>
                <a:ea typeface="+mj-ea"/>
                <a:cs typeface="+mj-cs"/>
              </a:defRPr>
            </a:lvl1pPr>
          </a:lstStyle>
          <a:p>
            <a:pPr algn="ctr"/>
            <a:r>
              <a:rPr lang="fr-FR" sz="2000" dirty="0" smtClean="0"/>
              <a:t>CONCEPTION, STRUCTURATION </a:t>
            </a:r>
          </a:p>
          <a:p>
            <a:pPr algn="ctr"/>
            <a:r>
              <a:rPr lang="fr-FR" sz="2000" dirty="0" smtClean="0"/>
              <a:t>ET COHERENCE</a:t>
            </a:r>
            <a:endParaRPr lang="fr-FR" sz="2000" dirty="0"/>
          </a:p>
        </p:txBody>
      </p:sp>
    </p:spTree>
    <p:extLst>
      <p:ext uri="{BB962C8B-B14F-4D97-AF65-F5344CB8AC3E}">
        <p14:creationId xmlns:p14="http://schemas.microsoft.com/office/powerpoint/2010/main" val="79118046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Une logique de territoire qui apparaît à plusieurs niveaux</a:t>
            </a:r>
            <a:endParaRPr lang="fr-FR" dirty="0"/>
          </a:p>
        </p:txBody>
      </p:sp>
      <p:sp>
        <p:nvSpPr>
          <p:cNvPr id="3" name="Espace réservé du contenu 2"/>
          <p:cNvSpPr>
            <a:spLocks noGrp="1"/>
          </p:cNvSpPr>
          <p:nvPr>
            <p:ph idx="1"/>
          </p:nvPr>
        </p:nvSpPr>
        <p:spPr>
          <a:xfrm>
            <a:off x="827585" y="1844824"/>
            <a:ext cx="8136903" cy="4494796"/>
          </a:xfrm>
        </p:spPr>
        <p:txBody>
          <a:bodyPr>
            <a:normAutofit fontScale="62500" lnSpcReduction="20000"/>
          </a:bodyPr>
          <a:lstStyle/>
          <a:p>
            <a:pPr marL="342900" indent="-342900" algn="just">
              <a:buFont typeface="Wingdings" panose="05000000000000000000" pitchFamily="2" charset="2"/>
              <a:buChar char="§"/>
            </a:pPr>
            <a:r>
              <a:rPr lang="fr-FR" sz="1800" b="0" dirty="0" smtClean="0"/>
              <a:t>Une approche commune Mayotte / La Réunion qui n’a cessé de faire l’objet d’interrogations</a:t>
            </a:r>
          </a:p>
          <a:p>
            <a:pPr marL="901700" lvl="1" indent="-342900" algn="just">
              <a:buFont typeface="Arial" panose="020B0604020202020204" pitchFamily="34" charset="0"/>
              <a:buChar char="•"/>
            </a:pPr>
            <a:r>
              <a:rPr lang="fr-FR" sz="1600" b="0" dirty="0" smtClean="0"/>
              <a:t>Sur la base de diagnostics et du cadre stratégique national, le PSS pose 14 priorités déclinées indistinctement pour Réunion et Mayotte. </a:t>
            </a:r>
            <a:r>
              <a:rPr lang="fr-FR" sz="1600" dirty="0" smtClean="0"/>
              <a:t>La non distinction entre les priorités des deux départements peut être interrogée à plusieurs niveaux </a:t>
            </a:r>
            <a:r>
              <a:rPr lang="fr-FR" sz="1600" b="0" dirty="0" smtClean="0"/>
              <a:t>: </a:t>
            </a:r>
          </a:p>
          <a:p>
            <a:pPr marL="1130300" lvl="2" indent="-342900" algn="just"/>
            <a:r>
              <a:rPr lang="fr-FR" sz="1600" dirty="0"/>
              <a:t>Du point de vue des </a:t>
            </a:r>
            <a:r>
              <a:rPr lang="fr-FR" sz="1600" b="1" dirty="0"/>
              <a:t>différences </a:t>
            </a:r>
            <a:r>
              <a:rPr lang="fr-FR" sz="1600" b="1" dirty="0" smtClean="0"/>
              <a:t>socio-économiques </a:t>
            </a:r>
            <a:r>
              <a:rPr lang="fr-FR" sz="1600" b="1" dirty="0"/>
              <a:t>et </a:t>
            </a:r>
            <a:r>
              <a:rPr lang="fr-FR" sz="1600" b="1" dirty="0" smtClean="0"/>
              <a:t>culturelles </a:t>
            </a:r>
            <a:r>
              <a:rPr lang="fr-FR" sz="1600" dirty="0"/>
              <a:t>entre les deux îles : niveau de pauvreté, pression migratoire, rôle de la religion, refus de la vaccination, etc.</a:t>
            </a:r>
          </a:p>
          <a:p>
            <a:pPr marL="1130300" lvl="2" indent="-342900" algn="just"/>
            <a:r>
              <a:rPr lang="fr-FR" sz="1600" dirty="0"/>
              <a:t>Du point de vue des </a:t>
            </a:r>
            <a:r>
              <a:rPr lang="fr-FR" sz="1600" b="1" dirty="0"/>
              <a:t>différences démographiques </a:t>
            </a:r>
            <a:r>
              <a:rPr lang="fr-FR" sz="1600" dirty="0"/>
              <a:t>distinguant les deux îles : si la Réunion entre progressivement dans </a:t>
            </a:r>
            <a:r>
              <a:rPr lang="fr-FR" sz="1600" dirty="0" smtClean="0"/>
              <a:t>une dynamique de vieillissement, Mayotte compte encore une part très importante de personnes âgées de moins de 20 ans (près de la moitié de la population). </a:t>
            </a:r>
            <a:r>
              <a:rPr lang="fr-FR" sz="1600" dirty="0"/>
              <a:t>Les évolutions démographiques à moyen terme ne sont donc pas les mêmes sur les deux territoires, entraînant des </a:t>
            </a:r>
            <a:r>
              <a:rPr lang="fr-FR" sz="1600" dirty="0" smtClean="0"/>
              <a:t>différences notables  </a:t>
            </a:r>
            <a:r>
              <a:rPr lang="fr-FR" sz="1600" dirty="0"/>
              <a:t>en terme de </a:t>
            </a:r>
            <a:r>
              <a:rPr lang="fr-FR" sz="1600" dirty="0" smtClean="0"/>
              <a:t>problématiques de santé.</a:t>
            </a:r>
            <a:endParaRPr lang="fr-FR" sz="1600" dirty="0"/>
          </a:p>
          <a:p>
            <a:pPr marL="1130300" lvl="2" indent="-342900" algn="just"/>
            <a:r>
              <a:rPr lang="fr-FR" sz="1600" dirty="0"/>
              <a:t>Du point de vue </a:t>
            </a:r>
            <a:r>
              <a:rPr lang="fr-FR" sz="1600" b="1" dirty="0"/>
              <a:t>des priorités en terme de pathologies </a:t>
            </a:r>
            <a:r>
              <a:rPr lang="fr-FR" sz="1600" dirty="0"/>
              <a:t>: la Réunion est particulièrement concernée par les maladies chroniques (diabète, hypertension artérielle, obésité et asthme), Alzheimer ou encore les troubles du comportement (en augmentation chez les personnes âgées). Mayotte souffre en plus d’une forte exposition aux maladies communément rencontrées en Afrique (typhoïde, hépatite A</a:t>
            </a:r>
            <a:r>
              <a:rPr lang="fr-FR" sz="1600" dirty="0" smtClean="0"/>
              <a:t>).</a:t>
            </a:r>
            <a:endParaRPr lang="fr-FR" sz="1600" dirty="0"/>
          </a:p>
          <a:p>
            <a:pPr marL="1130300" lvl="2" indent="-342900" algn="just"/>
            <a:r>
              <a:rPr lang="fr-FR" sz="1600" dirty="0"/>
              <a:t>Du point </a:t>
            </a:r>
            <a:r>
              <a:rPr lang="fr-FR" sz="1600" b="1" dirty="0" smtClean="0"/>
              <a:t>de </a:t>
            </a:r>
            <a:r>
              <a:rPr lang="fr-FR" sz="1600" b="1" dirty="0"/>
              <a:t>la configuration de l’offre de soins </a:t>
            </a:r>
            <a:r>
              <a:rPr lang="fr-FR" sz="1600" dirty="0"/>
              <a:t>: système </a:t>
            </a:r>
            <a:r>
              <a:rPr lang="fr-FR" sz="1600" dirty="0" err="1"/>
              <a:t>hospitalo</a:t>
            </a:r>
            <a:r>
              <a:rPr lang="fr-FR" sz="1600" dirty="0"/>
              <a:t>-centré et quasi-absence </a:t>
            </a:r>
            <a:r>
              <a:rPr lang="fr-FR" sz="1600" dirty="0" smtClean="0"/>
              <a:t>des </a:t>
            </a:r>
            <a:r>
              <a:rPr lang="fr-FR" sz="1600" dirty="0"/>
              <a:t>ESSMS et de structures de premier recours (une dizaine de dispensaires uniquement) à Mayotte</a:t>
            </a:r>
            <a:r>
              <a:rPr lang="fr-FR" sz="1600" dirty="0" smtClean="0"/>
              <a:t>, </a:t>
            </a:r>
            <a:r>
              <a:rPr lang="fr-FR" sz="1600" dirty="0"/>
              <a:t>enjeux spécifiques d’éducation en santé </a:t>
            </a:r>
            <a:r>
              <a:rPr lang="fr-FR" sz="1600" dirty="0" smtClean="0"/>
              <a:t>et </a:t>
            </a:r>
            <a:r>
              <a:rPr lang="fr-FR" sz="1600" dirty="0"/>
              <a:t>de </a:t>
            </a:r>
            <a:r>
              <a:rPr lang="fr-FR" sz="1600" dirty="0" smtClean="0"/>
              <a:t>prévention, évolution des prises en charge dans les ESSMS à La Réunion. </a:t>
            </a:r>
            <a:endParaRPr lang="fr-FR" sz="1600" dirty="0"/>
          </a:p>
          <a:p>
            <a:pPr marL="1130300" lvl="2" indent="-342900" algn="just"/>
            <a:endParaRPr lang="fr-FR" sz="1300" dirty="0" smtClean="0"/>
          </a:p>
          <a:p>
            <a:pPr marL="1130300" lvl="2" indent="-342900" algn="just"/>
            <a:endParaRPr lang="fr-FR" sz="1300" dirty="0"/>
          </a:p>
          <a:p>
            <a:pPr marL="342900" indent="-342900" algn="just">
              <a:buFont typeface="Wingdings" panose="05000000000000000000" pitchFamily="2" charset="2"/>
              <a:buChar char="§"/>
            </a:pPr>
            <a:r>
              <a:rPr lang="fr-FR" sz="1800" b="0" dirty="0"/>
              <a:t>Des territoires qui n’ont pas ou peu été des outils de régulation dès la conception du document. Ce qui, pour l’ARS Océan Indien, ne doit pas être perçu comme une difficulté pour le déploiement du projet.</a:t>
            </a:r>
          </a:p>
          <a:p>
            <a:pPr marL="342900" indent="-342900" algn="just">
              <a:buFont typeface="Wingdings" panose="05000000000000000000" pitchFamily="2" charset="2"/>
              <a:buChar char="§"/>
            </a:pPr>
            <a:endParaRPr lang="fr-FR" sz="1800" b="0" dirty="0"/>
          </a:p>
          <a:p>
            <a:pPr marL="901700" lvl="1" indent="-342900" algn="just">
              <a:buFont typeface="Arial" panose="020B0604020202020204" pitchFamily="34" charset="0"/>
              <a:buChar char="•"/>
            </a:pPr>
            <a:r>
              <a:rPr lang="fr-FR" sz="1600" b="0" dirty="0"/>
              <a:t>A l’instar des autres ARS, le </a:t>
            </a:r>
            <a:r>
              <a:rPr lang="fr-FR" sz="1600" dirty="0"/>
              <a:t>débat sur le découpage territorial </a:t>
            </a:r>
            <a:r>
              <a:rPr lang="fr-FR" sz="1600" b="0" dirty="0"/>
              <a:t>a jalonné la construction du PRS et son déploiement. S’il a été évoqué de ne garder qu’un seul territoire par région initialement, chacune des deux </a:t>
            </a:r>
            <a:r>
              <a:rPr lang="fr-FR" sz="1600" b="0" dirty="0" smtClean="0"/>
              <a:t>îles </a:t>
            </a:r>
            <a:r>
              <a:rPr lang="fr-FR" sz="1600" b="0" dirty="0"/>
              <a:t>a été découpée. La Réunion a fait l’objet d’un remembrement avec le rattachement de Saint Leu à l’Ouest (permettant ainsi la construction d’un nouvel hôpital).</a:t>
            </a:r>
          </a:p>
          <a:p>
            <a:pPr marL="901700" lvl="1" indent="-342900" algn="just">
              <a:buFont typeface="Arial" panose="020B0604020202020204" pitchFamily="34" charset="0"/>
              <a:buChar char="•"/>
            </a:pPr>
            <a:r>
              <a:rPr lang="fr-FR" sz="1600" b="0" dirty="0"/>
              <a:t>Cette logique se retrouve aussi dans le </a:t>
            </a:r>
            <a:r>
              <a:rPr lang="fr-FR" sz="1600" dirty="0"/>
              <a:t>choix</a:t>
            </a:r>
            <a:r>
              <a:rPr lang="fr-FR" sz="1600" b="0" dirty="0"/>
              <a:t> qui a pu être opéré, au sein de certains programmes, de </a:t>
            </a:r>
            <a:r>
              <a:rPr lang="fr-FR" sz="1600" dirty="0"/>
              <a:t>ne pas décliner le même cadre </a:t>
            </a:r>
            <a:r>
              <a:rPr lang="fr-FR" sz="1600" dirty="0" smtClean="0"/>
              <a:t>territorial pour </a:t>
            </a:r>
            <a:r>
              <a:rPr lang="fr-FR" sz="1600" dirty="0"/>
              <a:t>la Réunion et pour Mayotte</a:t>
            </a:r>
            <a:r>
              <a:rPr lang="fr-FR" sz="1600" b="0" dirty="0"/>
              <a:t>. C’est le cas du PRAANS qui a pris le parti de proposer des orientations différenciées, bien que les outils aient été communs. Le PPS </a:t>
            </a:r>
            <a:r>
              <a:rPr lang="fr-FR" sz="1600" b="0" dirty="0" smtClean="0"/>
              <a:t>a également </a:t>
            </a:r>
            <a:r>
              <a:rPr lang="fr-FR" sz="1600" b="0" dirty="0"/>
              <a:t>fait l’objet d’une déclinaison spécifique dans chacune des îles. </a:t>
            </a:r>
          </a:p>
          <a:p>
            <a:pPr marL="901700" lvl="1" indent="-342900" algn="just">
              <a:buFont typeface="Arial" panose="020B0604020202020204" pitchFamily="34" charset="0"/>
              <a:buChar char="•"/>
            </a:pPr>
            <a:r>
              <a:rPr lang="fr-FR" sz="1600" b="0" dirty="0" smtClean="0"/>
              <a:t>Le </a:t>
            </a:r>
            <a:r>
              <a:rPr lang="fr-FR" sz="1600" b="0" dirty="0"/>
              <a:t>PRS fait toutefois mention des territoires vers lesquels il faut diriger des actions de rééquilibrage. C’est notamment le cas du SOS (ex. : objectif 1 de l’action 1 : renforcer l’accessibilité aux soins en santé mentale sur les territoires de santé ). </a:t>
            </a:r>
            <a:r>
              <a:rPr lang="fr-FR" sz="1600" b="0" dirty="0" smtClean="0"/>
              <a:t>Le SOMS évoque également une déclinaison de ses actions sur les territoires de santé.</a:t>
            </a:r>
            <a:endParaRPr lang="fr-FR" sz="1600" b="0" dirty="0"/>
          </a:p>
          <a:p>
            <a:pPr marL="1130300" lvl="2" indent="-342900" algn="just"/>
            <a:endParaRPr lang="fr-FR" sz="1200" b="0" dirty="0" smtClean="0"/>
          </a:p>
          <a:p>
            <a:pPr marL="901700" lvl="1" indent="-342900" algn="just"/>
            <a:endParaRPr lang="fr-FR" sz="800" b="0" dirty="0" smtClean="0"/>
          </a:p>
        </p:txBody>
      </p:sp>
      <p:sp>
        <p:nvSpPr>
          <p:cNvPr id="5" name="Rectangle à coins arrondis 4"/>
          <p:cNvSpPr/>
          <p:nvPr/>
        </p:nvSpPr>
        <p:spPr>
          <a:xfrm>
            <a:off x="611560" y="1124744"/>
            <a:ext cx="8352928" cy="504056"/>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fr-FR" sz="1200" dirty="0"/>
              <a:t>Dans quelle mesure les objectifs du PSS sont-ils cohérents avec les besoins du territoire ? a logique de territoire a-t-elle été intégrée lors de l'élaboration du PRS ? </a:t>
            </a:r>
            <a:r>
              <a:rPr lang="fr-FR" sz="1200" dirty="0" smtClean="0"/>
              <a:t>Le </a:t>
            </a:r>
            <a:r>
              <a:rPr lang="fr-FR" sz="1200" dirty="0"/>
              <a:t>PRS </a:t>
            </a:r>
            <a:r>
              <a:rPr lang="fr-FR" sz="1200" dirty="0" err="1"/>
              <a:t>a-t-il</a:t>
            </a:r>
            <a:r>
              <a:rPr lang="fr-FR" sz="1200" dirty="0"/>
              <a:t> fait l'objet d'une présentation dans les territoires ? </a:t>
            </a:r>
          </a:p>
        </p:txBody>
      </p:sp>
      <p:sp>
        <p:nvSpPr>
          <p:cNvPr id="6" name="Titre 1"/>
          <p:cNvSpPr txBox="1">
            <a:spLocks/>
          </p:cNvSpPr>
          <p:nvPr/>
        </p:nvSpPr>
        <p:spPr>
          <a:xfrm rot="16200000">
            <a:off x="-1860308" y="3717031"/>
            <a:ext cx="4464496" cy="720081"/>
          </a:xfrm>
          <a:prstGeom prst="rect">
            <a:avLst/>
          </a:prstGeom>
          <a:solidFill>
            <a:schemeClr val="bg1">
              <a:lumMod val="85000"/>
            </a:schemeClr>
          </a:solidFill>
        </p:spPr>
        <p:txBody>
          <a:bodyPr vert="horz" lIns="91440" tIns="45720" rIns="91440" bIns="45720" rtlCol="0" anchor="ctr">
            <a:normAutofit/>
          </a:bodyPr>
          <a:lstStyle>
            <a:lvl1pPr algn="l" defTabSz="914400" rtl="0" eaLnBrk="1" latinLnBrk="0" hangingPunct="1">
              <a:spcBef>
                <a:spcPct val="0"/>
              </a:spcBef>
              <a:buNone/>
              <a:defRPr sz="2800" b="1" kern="1200">
                <a:solidFill>
                  <a:schemeClr val="tx1">
                    <a:lumMod val="65000"/>
                    <a:lumOff val="35000"/>
                  </a:schemeClr>
                </a:solidFill>
                <a:latin typeface="+mj-lt"/>
                <a:ea typeface="+mj-ea"/>
                <a:cs typeface="+mj-cs"/>
              </a:defRPr>
            </a:lvl1pPr>
          </a:lstStyle>
          <a:p>
            <a:pPr algn="ctr"/>
            <a:r>
              <a:rPr lang="fr-FR" sz="2000" dirty="0" smtClean="0"/>
              <a:t>CONCEPTION, STRUCTURATION </a:t>
            </a:r>
          </a:p>
          <a:p>
            <a:pPr algn="ctr"/>
            <a:r>
              <a:rPr lang="fr-FR" sz="2000" dirty="0" smtClean="0"/>
              <a:t>ET COHERENCE</a:t>
            </a:r>
            <a:endParaRPr lang="fr-FR" sz="2000" dirty="0"/>
          </a:p>
        </p:txBody>
      </p:sp>
    </p:spTree>
    <p:extLst>
      <p:ext uri="{BB962C8B-B14F-4D97-AF65-F5344CB8AC3E}">
        <p14:creationId xmlns:p14="http://schemas.microsoft.com/office/powerpoint/2010/main" val="364979431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RECOMMANDATIONS POUR LE PRS2	</a:t>
            </a:r>
            <a:endParaRPr lang="fr-FR" dirty="0"/>
          </a:p>
        </p:txBody>
      </p:sp>
      <p:sp>
        <p:nvSpPr>
          <p:cNvPr id="3" name="Espace réservé du contenu 2"/>
          <p:cNvSpPr>
            <a:spLocks noGrp="1"/>
          </p:cNvSpPr>
          <p:nvPr>
            <p:ph idx="1"/>
          </p:nvPr>
        </p:nvSpPr>
        <p:spPr>
          <a:xfrm>
            <a:off x="251520" y="2276872"/>
            <a:ext cx="8784976" cy="5142868"/>
          </a:xfrm>
        </p:spPr>
        <p:txBody>
          <a:bodyPr>
            <a:normAutofit/>
          </a:bodyPr>
          <a:lstStyle/>
          <a:p>
            <a:pPr algn="just">
              <a:buClr>
                <a:srgbClr val="669900"/>
              </a:buClr>
              <a:buFont typeface="Wingdings" panose="05000000000000000000" pitchFamily="2" charset="2"/>
              <a:buChar char="Ü"/>
            </a:pPr>
            <a:r>
              <a:rPr lang="fr-FR" sz="1800" dirty="0" smtClean="0"/>
              <a:t>Une recherche de cohérence avec les documents directeurs des autres institutions départementales et régionales qui doit être poursuivie.</a:t>
            </a:r>
          </a:p>
          <a:p>
            <a:pPr algn="just">
              <a:buClr>
                <a:srgbClr val="669900"/>
              </a:buClr>
              <a:buFont typeface="Wingdings" panose="05000000000000000000" pitchFamily="2" charset="2"/>
              <a:buChar char="Ü"/>
            </a:pPr>
            <a:r>
              <a:rPr lang="fr-FR" sz="1800" dirty="0" smtClean="0"/>
              <a:t>L’approche territoriale doit garder la même souplesse.</a:t>
            </a:r>
          </a:p>
          <a:p>
            <a:pPr algn="just">
              <a:buClr>
                <a:srgbClr val="669900"/>
              </a:buClr>
              <a:buFont typeface="Wingdings" panose="05000000000000000000" pitchFamily="2" charset="2"/>
              <a:buChar char="Ü"/>
            </a:pPr>
            <a:r>
              <a:rPr lang="fr-FR" sz="1800" dirty="0" smtClean="0"/>
              <a:t>La régulation entre territoires fait surtout sens dans une logique de différenciation entre Mayotte et La Réunion. S’il ne s’agit surtout pas de nier l’évidence des différences entre les deux îles, le futur PRS – qui doit pouvoir concerner La Réunion ET Mayotte- , devra surtout bien distinguer les objectifs qui pourront être communs, de ceux qui devront faire l’objet d’une approche spécifique pour chacune des deux îles.</a:t>
            </a:r>
          </a:p>
          <a:p>
            <a:pPr algn="just">
              <a:buClr>
                <a:srgbClr val="669900"/>
              </a:buClr>
              <a:buFont typeface="Wingdings" panose="05000000000000000000" pitchFamily="2" charset="2"/>
              <a:buChar char="Ü"/>
            </a:pPr>
            <a:endParaRPr lang="fr-FR" sz="1800" dirty="0" smtClean="0"/>
          </a:p>
        </p:txBody>
      </p:sp>
      <p:pic>
        <p:nvPicPr>
          <p:cNvPr id="5122" name="Picture 2" descr="Afficher l'image d'origin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2" y="1052736"/>
            <a:ext cx="1537469" cy="10249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8052571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Un PRS diversement approprié par les acteurs  </a:t>
            </a:r>
            <a:endParaRPr lang="fr-FR" dirty="0"/>
          </a:p>
        </p:txBody>
      </p:sp>
      <p:sp>
        <p:nvSpPr>
          <p:cNvPr id="3" name="Espace réservé du contenu 2"/>
          <p:cNvSpPr>
            <a:spLocks noGrp="1"/>
          </p:cNvSpPr>
          <p:nvPr>
            <p:ph idx="1"/>
          </p:nvPr>
        </p:nvSpPr>
        <p:spPr>
          <a:xfrm>
            <a:off x="827585" y="1844824"/>
            <a:ext cx="8136903" cy="4494796"/>
          </a:xfrm>
        </p:spPr>
        <p:txBody>
          <a:bodyPr>
            <a:normAutofit fontScale="85000" lnSpcReduction="10000"/>
          </a:bodyPr>
          <a:lstStyle/>
          <a:p>
            <a:pPr marL="342900" indent="-342900" algn="just">
              <a:buFont typeface="Wingdings" panose="05000000000000000000" pitchFamily="2" charset="2"/>
              <a:buChar char="§"/>
            </a:pPr>
            <a:r>
              <a:rPr lang="fr-FR" sz="1400" b="0" dirty="0"/>
              <a:t>Le constat global est celui d’une </a:t>
            </a:r>
            <a:r>
              <a:rPr lang="fr-FR" sz="1400" dirty="0"/>
              <a:t>appropriation limitée de la part des acteurs</a:t>
            </a:r>
            <a:r>
              <a:rPr lang="fr-FR" sz="1400" b="0" dirty="0"/>
              <a:t>. Deux explications principales ont été données à l’occasion des entretiens </a:t>
            </a:r>
            <a:r>
              <a:rPr lang="fr-FR" sz="1400" b="0" dirty="0" smtClean="0"/>
              <a:t>réalisés. </a:t>
            </a:r>
            <a:r>
              <a:rPr lang="fr-FR" sz="1400" b="0" dirty="0"/>
              <a:t>D’une part, ces derniers ont regretté un </a:t>
            </a:r>
            <a:r>
              <a:rPr lang="fr-FR" sz="1400" dirty="0"/>
              <a:t>manque d’animation autour des enjeux </a:t>
            </a:r>
            <a:r>
              <a:rPr lang="fr-FR" sz="1400" b="0" dirty="0"/>
              <a:t>des différents documents composant le PRS, le faisant quelque peu tomber dans l’oubli. D’autre part, la </a:t>
            </a:r>
            <a:r>
              <a:rPr lang="fr-FR" sz="1400" dirty="0"/>
              <a:t>forme du PRS </a:t>
            </a:r>
            <a:r>
              <a:rPr lang="fr-FR" sz="1400" b="0" dirty="0"/>
              <a:t>a, elle aussi, limité le recours qui y était fait de la part des professionnels. </a:t>
            </a:r>
            <a:r>
              <a:rPr lang="fr-FR" sz="1400" dirty="0" smtClean="0"/>
              <a:t>Pour les usagers du PRS, celui-ci </a:t>
            </a:r>
            <a:r>
              <a:rPr lang="fr-FR" sz="1400" dirty="0"/>
              <a:t>apparaît en effet comme trop lourd, trop imbriqué, difficilement manipulable et accessible</a:t>
            </a:r>
            <a:r>
              <a:rPr lang="fr-FR" sz="1400" b="0" dirty="0"/>
              <a:t>. </a:t>
            </a:r>
          </a:p>
          <a:p>
            <a:pPr marL="342900" indent="-342900" algn="just">
              <a:buFont typeface="Wingdings" panose="05000000000000000000" pitchFamily="2" charset="2"/>
              <a:buChar char="§"/>
            </a:pPr>
            <a:endParaRPr lang="fr-FR" sz="1800" b="0" dirty="0" smtClean="0"/>
          </a:p>
          <a:p>
            <a:pPr marL="342900" indent="-342900" algn="just">
              <a:buFont typeface="Wingdings" panose="05000000000000000000" pitchFamily="2" charset="2"/>
              <a:buChar char="§"/>
            </a:pPr>
            <a:r>
              <a:rPr lang="fr-FR" sz="1500" b="0" dirty="0" smtClean="0"/>
              <a:t>Une appropriation hétérogène dans le temps</a:t>
            </a:r>
          </a:p>
          <a:p>
            <a:pPr marL="342900" indent="-342900" algn="just">
              <a:buFont typeface="Wingdings" panose="05000000000000000000" pitchFamily="2" charset="2"/>
              <a:buChar char="§"/>
            </a:pPr>
            <a:endParaRPr lang="fr-FR" sz="1500" b="0" dirty="0" smtClean="0"/>
          </a:p>
          <a:p>
            <a:pPr marL="901700" lvl="1" indent="-342900" algn="just">
              <a:buFont typeface="Arial" panose="020B0604020202020204" pitchFamily="34" charset="0"/>
              <a:buChar char="•"/>
            </a:pPr>
            <a:r>
              <a:rPr lang="fr-FR" sz="1200" dirty="0" smtClean="0"/>
              <a:t>Lors de sa publication</a:t>
            </a:r>
            <a:r>
              <a:rPr lang="fr-FR" sz="1200" b="0" dirty="0" smtClean="0"/>
              <a:t>, le PRS est apparu comme un outil indispensable tant en interne qu’auprès des opérateurs pour 1°prendre connaissance d’un état des lieux exhaustif et faire évoluer ses projets, 2° pour identifier les lignes stratégiques posées par l’Agence. </a:t>
            </a:r>
            <a:r>
              <a:rPr lang="fr-FR" sz="1200" dirty="0" smtClean="0"/>
              <a:t>L’enquête réalisée dans le cadre de la présente évaluation démontre que les usages ont assez peu évolué</a:t>
            </a:r>
            <a:r>
              <a:rPr lang="fr-FR" sz="1200" b="0" dirty="0" smtClean="0"/>
              <a:t>.</a:t>
            </a:r>
          </a:p>
          <a:p>
            <a:pPr marL="901700" lvl="1" indent="-342900" algn="just">
              <a:buFont typeface="Arial" panose="020B0604020202020204" pitchFamily="34" charset="0"/>
              <a:buChar char="•"/>
            </a:pPr>
            <a:r>
              <a:rPr lang="fr-FR" sz="1200" b="0" dirty="0" smtClean="0"/>
              <a:t>Il est également un document utile pour les cadres nouvellement arrivés au sein de l’agence et qui peuvent prendre connaissance, notamment sur leur domaine d’activité, de l’existant.</a:t>
            </a:r>
          </a:p>
          <a:p>
            <a:pPr marL="901700" lvl="1" indent="-342900" algn="just">
              <a:buFont typeface="Arial" panose="020B0604020202020204" pitchFamily="34" charset="0"/>
              <a:buChar char="•"/>
            </a:pPr>
            <a:r>
              <a:rPr lang="fr-FR" sz="1200" b="0" dirty="0" smtClean="0"/>
              <a:t>Certaines programmes sont mentionnés comme étant de véritables feuilles de route pour certains acteurs (c’est le cas du PRAANS ou du PSTI). Le PRS sert bien sûr également de cadre pour le régime des autorisations.</a:t>
            </a:r>
          </a:p>
          <a:p>
            <a:pPr marL="901700" lvl="1" indent="-342900" algn="just">
              <a:buFont typeface="Arial" panose="020B0604020202020204" pitchFamily="34" charset="0"/>
              <a:buChar char="•"/>
            </a:pPr>
            <a:r>
              <a:rPr lang="fr-FR" sz="1200" b="0" dirty="0" smtClean="0"/>
              <a:t>Désormais</a:t>
            </a:r>
            <a:r>
              <a:rPr lang="fr-FR" sz="1200" b="0" dirty="0"/>
              <a:t>, les acteurs institutionnels, ont davantage tendance à s’appuyer sur la feuille de route Océan Indien issue de la Stratégie de Santé Outre-Mer qui définit des objectifs opérationnels et des actions prioritaires à engager. D’autres affirment se référer plus régulièrement aux documents thématiques liés à leur domaine d’intervention </a:t>
            </a:r>
            <a:r>
              <a:rPr lang="fr-FR" sz="1200" b="0" dirty="0" smtClean="0"/>
              <a:t>( Activités </a:t>
            </a:r>
            <a:r>
              <a:rPr lang="fr-FR" sz="1200" b="0" dirty="0"/>
              <a:t>Nutrition Santé , Plan périnatalité, Etc.)</a:t>
            </a:r>
          </a:p>
          <a:p>
            <a:pPr marL="342900" lvl="2" indent="-342900" algn="just">
              <a:buFont typeface="Wingdings" panose="05000000000000000000" pitchFamily="2" charset="2"/>
              <a:buChar char="§"/>
            </a:pPr>
            <a:endParaRPr lang="fr-FR" sz="1200" dirty="0"/>
          </a:p>
          <a:p>
            <a:pPr marL="342900" indent="-342900" algn="just">
              <a:buFont typeface="Wingdings" panose="05000000000000000000" pitchFamily="2" charset="2"/>
              <a:buChar char="§"/>
            </a:pPr>
            <a:r>
              <a:rPr lang="fr-FR" sz="1600" b="0" dirty="0"/>
              <a:t>Par ailleurs, certains acteurs, notamment au sein de l’Agence, ont pu évoquer une mauvaise appréhension initiale du public que devait cibler le </a:t>
            </a:r>
            <a:r>
              <a:rPr lang="fr-FR" sz="1600" b="0" dirty="0" smtClean="0"/>
              <a:t>PRS</a:t>
            </a:r>
          </a:p>
          <a:p>
            <a:pPr marL="342900" indent="-342900" algn="just">
              <a:buFont typeface="Wingdings" panose="05000000000000000000" pitchFamily="2" charset="2"/>
              <a:buChar char="§"/>
            </a:pPr>
            <a:endParaRPr lang="fr-FR" sz="1600" b="0" dirty="0"/>
          </a:p>
          <a:p>
            <a:pPr marL="844550" lvl="1" indent="-285750" algn="just">
              <a:buFont typeface="Arial" panose="020B0604020202020204" pitchFamily="34" charset="0"/>
              <a:buChar char="•"/>
            </a:pPr>
            <a:r>
              <a:rPr lang="fr-FR" sz="1200" b="0" dirty="0"/>
              <a:t>La question préalable de savoir à qui devait s’adresser ce PRS n’a pas été posée. S’il s’adresse aux services de l’ARS, il n’était pas nécessairement utile de disposer d’un tel document par ailleurs parfois marqué d’obsolescence (changements dans la réglementation, apparition de nouveaux virus…..). S’il s’adressait aux territoires (professionnels et usagers), il a, alors,  pu paraître </a:t>
            </a:r>
            <a:r>
              <a:rPr lang="fr-FR" sz="1200" b="0" dirty="0" err="1"/>
              <a:t>sur-dimensionné</a:t>
            </a:r>
            <a:endParaRPr lang="fr-FR" sz="1200" b="0" dirty="0"/>
          </a:p>
          <a:p>
            <a:pPr marL="901700" lvl="1" indent="-342900" algn="just">
              <a:buFont typeface="Arial" panose="020B0604020202020204" pitchFamily="34" charset="0"/>
              <a:buChar char="•"/>
            </a:pPr>
            <a:endParaRPr lang="fr-FR" sz="1400" b="0" dirty="0" smtClean="0"/>
          </a:p>
          <a:p>
            <a:pPr marL="901700" lvl="1" indent="-342900" algn="just">
              <a:buFont typeface="Wingdings" panose="05000000000000000000" pitchFamily="2" charset="2"/>
              <a:buChar char="§"/>
            </a:pPr>
            <a:endParaRPr lang="fr-FR" sz="1400" dirty="0"/>
          </a:p>
          <a:p>
            <a:pPr marL="342900" indent="-342900" algn="just">
              <a:buFont typeface="Wingdings" panose="05000000000000000000" pitchFamily="2" charset="2"/>
              <a:buChar char="§"/>
            </a:pPr>
            <a:endParaRPr lang="fr-FR" sz="1800" b="0" dirty="0" smtClean="0"/>
          </a:p>
          <a:p>
            <a:pPr marL="342900" indent="-342900" algn="just">
              <a:buFont typeface="Wingdings" panose="05000000000000000000" pitchFamily="2" charset="2"/>
              <a:buChar char="§"/>
            </a:pPr>
            <a:endParaRPr lang="fr-FR" sz="1800" b="0" dirty="0"/>
          </a:p>
        </p:txBody>
      </p:sp>
      <p:sp>
        <p:nvSpPr>
          <p:cNvPr id="5" name="Rectangle à coins arrondis 4"/>
          <p:cNvSpPr/>
          <p:nvPr/>
        </p:nvSpPr>
        <p:spPr>
          <a:xfrm>
            <a:off x="611560" y="1124744"/>
            <a:ext cx="8352928" cy="504056"/>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fr-FR" sz="1200" dirty="0" smtClean="0"/>
              <a:t>Dans </a:t>
            </a:r>
            <a:r>
              <a:rPr lang="fr-FR" sz="1200" dirty="0"/>
              <a:t>quelle mesure le PRS est-il réapproprié par les acteurs ? </a:t>
            </a:r>
            <a:r>
              <a:rPr lang="fr-FR" sz="1200" dirty="0" smtClean="0"/>
              <a:t> </a:t>
            </a:r>
            <a:endParaRPr lang="fr-FR" sz="1200" dirty="0"/>
          </a:p>
        </p:txBody>
      </p:sp>
      <p:sp>
        <p:nvSpPr>
          <p:cNvPr id="6" name="Titre 1"/>
          <p:cNvSpPr txBox="1">
            <a:spLocks/>
          </p:cNvSpPr>
          <p:nvPr/>
        </p:nvSpPr>
        <p:spPr>
          <a:xfrm rot="16200000">
            <a:off x="-1860308" y="3717031"/>
            <a:ext cx="4464496" cy="720081"/>
          </a:xfrm>
          <a:prstGeom prst="rect">
            <a:avLst/>
          </a:prstGeom>
          <a:solidFill>
            <a:schemeClr val="bg2">
              <a:lumMod val="90000"/>
            </a:schemeClr>
          </a:solidFill>
        </p:spPr>
        <p:txBody>
          <a:bodyPr vert="horz" lIns="91440" tIns="45720" rIns="91440" bIns="45720" rtlCol="0" anchor="ctr">
            <a:normAutofit/>
          </a:bodyPr>
          <a:lstStyle>
            <a:lvl1pPr algn="l" defTabSz="914400" rtl="0" eaLnBrk="1" latinLnBrk="0" hangingPunct="1">
              <a:spcBef>
                <a:spcPct val="0"/>
              </a:spcBef>
              <a:buNone/>
              <a:defRPr sz="2800" b="1" kern="1200">
                <a:solidFill>
                  <a:schemeClr val="tx1">
                    <a:lumMod val="65000"/>
                    <a:lumOff val="35000"/>
                  </a:schemeClr>
                </a:solidFill>
                <a:latin typeface="+mj-lt"/>
                <a:ea typeface="+mj-ea"/>
                <a:cs typeface="+mj-cs"/>
              </a:defRPr>
            </a:lvl1pPr>
          </a:lstStyle>
          <a:p>
            <a:pPr algn="ctr"/>
            <a:r>
              <a:rPr lang="fr-FR" sz="2000" dirty="0" smtClean="0"/>
              <a:t>DEPLOIEMENT ET MISE EN OEUVRE</a:t>
            </a:r>
            <a:endParaRPr lang="fr-FR" sz="2000" dirty="0"/>
          </a:p>
        </p:txBody>
      </p:sp>
    </p:spTree>
    <p:extLst>
      <p:ext uri="{BB962C8B-B14F-4D97-AF65-F5344CB8AC3E}">
        <p14:creationId xmlns:p14="http://schemas.microsoft.com/office/powerpoint/2010/main" val="74335552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Un pilotage du PRS qui aurait dû être davantage préparé en amont pour mieux se déployer après validation du PRS</a:t>
            </a:r>
            <a:endParaRPr lang="fr-FR" dirty="0"/>
          </a:p>
        </p:txBody>
      </p:sp>
      <p:sp>
        <p:nvSpPr>
          <p:cNvPr id="3" name="Espace réservé du contenu 2"/>
          <p:cNvSpPr>
            <a:spLocks noGrp="1"/>
          </p:cNvSpPr>
          <p:nvPr>
            <p:ph idx="1"/>
          </p:nvPr>
        </p:nvSpPr>
        <p:spPr>
          <a:xfrm>
            <a:off x="827585" y="1844824"/>
            <a:ext cx="8136903" cy="4494796"/>
          </a:xfrm>
        </p:spPr>
        <p:txBody>
          <a:bodyPr>
            <a:normAutofit fontScale="92500"/>
          </a:bodyPr>
          <a:lstStyle/>
          <a:p>
            <a:pPr marL="342900" indent="-342900">
              <a:buFont typeface="Wingdings" panose="05000000000000000000" pitchFamily="2" charset="2"/>
              <a:buChar char="§"/>
            </a:pPr>
            <a:r>
              <a:rPr lang="fr-FR" sz="1600" b="0" dirty="0" smtClean="0"/>
              <a:t>Un suivi qui aurait gagné à être plus étayé</a:t>
            </a:r>
          </a:p>
          <a:p>
            <a:pPr marL="342900" indent="-342900">
              <a:buFont typeface="Wingdings" panose="05000000000000000000" pitchFamily="2" charset="2"/>
              <a:buChar char="§"/>
            </a:pPr>
            <a:endParaRPr lang="fr-FR" sz="1600" b="0" dirty="0" smtClean="0"/>
          </a:p>
          <a:p>
            <a:pPr marL="844550" lvl="1" indent="-285750">
              <a:buFont typeface="Arial" panose="020B0604020202020204" pitchFamily="34" charset="0"/>
              <a:buChar char="•"/>
            </a:pPr>
            <a:r>
              <a:rPr lang="fr-FR" sz="1200" b="0" dirty="0" smtClean="0"/>
              <a:t>Un premier </a:t>
            </a:r>
            <a:r>
              <a:rPr lang="fr-FR" sz="1200" dirty="0" smtClean="0"/>
              <a:t>travail de bilan </a:t>
            </a:r>
            <a:r>
              <a:rPr lang="fr-FR" sz="1200" b="0" dirty="0" smtClean="0"/>
              <a:t>de mise en œuvre du PRS a eu lieu 2 ans après l’élaboration du document mais </a:t>
            </a:r>
            <a:r>
              <a:rPr lang="fr-FR" sz="1200" dirty="0" smtClean="0"/>
              <a:t>aucune suite </a:t>
            </a:r>
            <a:r>
              <a:rPr lang="fr-FR" sz="1200" b="0" dirty="0" smtClean="0"/>
              <a:t>ne lui a été donné.</a:t>
            </a:r>
          </a:p>
          <a:p>
            <a:pPr marL="844550" lvl="1" indent="-285750">
              <a:buFont typeface="Arial" panose="020B0604020202020204" pitchFamily="34" charset="0"/>
              <a:buChar char="•"/>
            </a:pPr>
            <a:r>
              <a:rPr lang="fr-FR" sz="1200" b="0" dirty="0" smtClean="0"/>
              <a:t>Les </a:t>
            </a:r>
            <a:r>
              <a:rPr lang="fr-FR" sz="1200" dirty="0" smtClean="0"/>
              <a:t>instances de suivi</a:t>
            </a:r>
            <a:r>
              <a:rPr lang="fr-FR" sz="1200" b="0" dirty="0" smtClean="0"/>
              <a:t>, tant en interne qu’en externe, </a:t>
            </a:r>
            <a:r>
              <a:rPr lang="fr-FR" sz="1200" dirty="0" smtClean="0"/>
              <a:t>n’ont pas pu se réunir</a:t>
            </a:r>
          </a:p>
          <a:p>
            <a:pPr marL="844550" lvl="1" indent="-285750">
              <a:buFont typeface="Arial" panose="020B0604020202020204" pitchFamily="34" charset="0"/>
              <a:buChar char="•"/>
            </a:pPr>
            <a:r>
              <a:rPr lang="fr-FR" sz="1200" b="0" dirty="0" smtClean="0"/>
              <a:t>Les instances de démocratie sanitaire n’ont pas non plus été mobilisées. Elles n’ont pas davantage été motrices en termes de sollicitation de l’ARS pour demander une évaluation à mi-parcours du document.</a:t>
            </a:r>
          </a:p>
          <a:p>
            <a:pPr marL="844550" lvl="1" indent="-285750">
              <a:buFont typeface="Arial" panose="020B0604020202020204" pitchFamily="34" charset="0"/>
              <a:buChar char="•"/>
            </a:pPr>
            <a:r>
              <a:rPr lang="fr-FR" sz="1200" b="0" dirty="0" smtClean="0"/>
              <a:t>En définitive, </a:t>
            </a:r>
            <a:r>
              <a:rPr lang="fr-FR" sz="1200" dirty="0" smtClean="0"/>
              <a:t>aucun avenant </a:t>
            </a:r>
            <a:r>
              <a:rPr lang="fr-FR" sz="1200" b="0" dirty="0" smtClean="0"/>
              <a:t>n’a été apporté au projet</a:t>
            </a:r>
          </a:p>
          <a:p>
            <a:pPr marL="844550" lvl="1" indent="-285750">
              <a:buFont typeface="Arial" panose="020B0604020202020204" pitchFamily="34" charset="0"/>
              <a:buChar char="•"/>
            </a:pPr>
            <a:r>
              <a:rPr lang="fr-FR" sz="1200" b="0" dirty="0" smtClean="0"/>
              <a:t>Par ailleurs, </a:t>
            </a:r>
            <a:r>
              <a:rPr lang="fr-FR" sz="1200" dirty="0" smtClean="0"/>
              <a:t>à Mayotte, le </a:t>
            </a:r>
            <a:r>
              <a:rPr lang="fr-FR" sz="1200" dirty="0"/>
              <a:t>fort turn-over </a:t>
            </a:r>
            <a:r>
              <a:rPr lang="fr-FR" sz="1200" b="0" dirty="0" smtClean="0"/>
              <a:t>propre </a:t>
            </a:r>
            <a:r>
              <a:rPr lang="fr-FR" sz="1200" b="0" dirty="0"/>
              <a:t>à l’île </a:t>
            </a:r>
            <a:r>
              <a:rPr lang="fr-FR" sz="1200" b="0" dirty="0" smtClean="0"/>
              <a:t>complexifie la </a:t>
            </a:r>
            <a:r>
              <a:rPr lang="fr-FR" sz="1200" b="0" dirty="0"/>
              <a:t>continuité dans le suivi et la mise en œuvre des projets de santé publique ; </a:t>
            </a:r>
          </a:p>
          <a:p>
            <a:pPr marL="901700" lvl="1" indent="-342900">
              <a:buFont typeface="Wingdings" panose="05000000000000000000" pitchFamily="2" charset="2"/>
              <a:buChar char="§"/>
            </a:pPr>
            <a:endParaRPr lang="fr-FR" sz="1200" b="0" dirty="0" smtClean="0"/>
          </a:p>
          <a:p>
            <a:pPr marL="342900" indent="-342900">
              <a:buFont typeface="Wingdings" panose="05000000000000000000" pitchFamily="2" charset="2"/>
              <a:buChar char="§"/>
            </a:pPr>
            <a:r>
              <a:rPr lang="fr-FR" sz="1600" b="0" dirty="0" smtClean="0"/>
              <a:t>Ce manque de suivi est lié à une concomitance de plusieurs facteurs</a:t>
            </a:r>
          </a:p>
          <a:p>
            <a:pPr marL="342900" indent="-342900">
              <a:buFont typeface="Wingdings" panose="05000000000000000000" pitchFamily="2" charset="2"/>
              <a:buChar char="§"/>
            </a:pPr>
            <a:endParaRPr lang="fr-FR" sz="1600" b="0" dirty="0" smtClean="0"/>
          </a:p>
          <a:p>
            <a:pPr marL="844550" lvl="1" indent="-285750">
              <a:buFont typeface="Arial" panose="020B0604020202020204" pitchFamily="34" charset="0"/>
              <a:buChar char="•"/>
            </a:pPr>
            <a:r>
              <a:rPr lang="fr-FR" sz="1200" b="0" dirty="0" smtClean="0"/>
              <a:t>La </a:t>
            </a:r>
            <a:r>
              <a:rPr lang="fr-FR" sz="1200" dirty="0" smtClean="0"/>
              <a:t>taille du document </a:t>
            </a:r>
            <a:r>
              <a:rPr lang="fr-FR" sz="1200" b="0" dirty="0" smtClean="0"/>
              <a:t>est un premier frein à une évaluation régulière, tant le nombre d’actions est important</a:t>
            </a:r>
          </a:p>
          <a:p>
            <a:pPr marL="844550" lvl="1" indent="-285750">
              <a:buFont typeface="Arial" panose="020B0604020202020204" pitchFamily="34" charset="0"/>
              <a:buChar char="•"/>
            </a:pPr>
            <a:r>
              <a:rPr lang="fr-FR" sz="1200" dirty="0" smtClean="0"/>
              <a:t>L’absence de priorisation </a:t>
            </a:r>
            <a:r>
              <a:rPr lang="fr-FR" sz="1200" b="0" dirty="0" smtClean="0"/>
              <a:t>oblige par ailleurs à réaliser une évaluation linéaire</a:t>
            </a:r>
          </a:p>
          <a:p>
            <a:pPr marL="844550" lvl="1" indent="-285750">
              <a:buFont typeface="Arial" panose="020B0604020202020204" pitchFamily="34" charset="0"/>
              <a:buChar char="•"/>
            </a:pPr>
            <a:r>
              <a:rPr lang="fr-FR" sz="1200" dirty="0" smtClean="0"/>
              <a:t>L’absence </a:t>
            </a:r>
            <a:r>
              <a:rPr lang="fr-FR" sz="1200" dirty="0"/>
              <a:t>d’indicateurs </a:t>
            </a:r>
            <a:r>
              <a:rPr lang="fr-FR" sz="1200" dirty="0" smtClean="0"/>
              <a:t>sur certaines parties du PRS </a:t>
            </a:r>
            <a:r>
              <a:rPr lang="fr-FR" sz="1200" b="0" dirty="0" smtClean="0"/>
              <a:t>rend </a:t>
            </a:r>
            <a:r>
              <a:rPr lang="fr-FR" sz="1200" b="0" dirty="0"/>
              <a:t>bien sûr d’autant plus complexe toute approche </a:t>
            </a:r>
            <a:r>
              <a:rPr lang="fr-FR" sz="1200" b="0" dirty="0" smtClean="0"/>
              <a:t>évaluative. Lorsqu’ils ont été définis, ils ont pu apparaître en définitive trop </a:t>
            </a:r>
            <a:r>
              <a:rPr lang="fr-FR" sz="1200" b="0" dirty="0"/>
              <a:t>larges pour apporter de réels enseignements.</a:t>
            </a:r>
          </a:p>
          <a:p>
            <a:pPr marL="844550" lvl="1" indent="-285750">
              <a:buFont typeface="Arial" panose="020B0604020202020204" pitchFamily="34" charset="0"/>
              <a:buChar char="•"/>
            </a:pPr>
            <a:r>
              <a:rPr lang="fr-FR" sz="1200" b="0" dirty="0"/>
              <a:t>L’absence d’identification d’un pilote pour l’animation de la mise en œuvre du PRS au sein de l’ARS OI</a:t>
            </a:r>
          </a:p>
          <a:p>
            <a:pPr marL="844550" lvl="1" indent="-285750">
              <a:buFont typeface="Arial" panose="020B0604020202020204" pitchFamily="34" charset="0"/>
              <a:buChar char="•"/>
            </a:pPr>
            <a:r>
              <a:rPr lang="fr-FR" sz="1200" b="0" dirty="0"/>
              <a:t>L’absence d’articulation avec le Programme de Travail des Services (PTS)</a:t>
            </a:r>
          </a:p>
          <a:p>
            <a:pPr marL="844550" lvl="1" indent="-285750">
              <a:buFont typeface="Arial" panose="020B0604020202020204" pitchFamily="34" charset="0"/>
              <a:buChar char="•"/>
            </a:pPr>
            <a:r>
              <a:rPr lang="fr-FR" sz="1200" b="0" dirty="0"/>
              <a:t>Enfin, </a:t>
            </a:r>
            <a:r>
              <a:rPr lang="fr-FR" sz="1200" b="0" dirty="0" smtClean="0"/>
              <a:t>lors </a:t>
            </a:r>
            <a:r>
              <a:rPr lang="fr-FR" sz="1200" b="0" dirty="0"/>
              <a:t>du déploiement, les référents thématiques n'ont </a:t>
            </a:r>
            <a:r>
              <a:rPr lang="fr-FR" sz="1200" dirty="0"/>
              <a:t>pas pu être des pilotes, des animateurs </a:t>
            </a:r>
            <a:r>
              <a:rPr lang="fr-FR" sz="1200" b="0" dirty="0"/>
              <a:t>des différents </a:t>
            </a:r>
            <a:r>
              <a:rPr lang="fr-FR" sz="1200" b="0" dirty="0" smtClean="0"/>
              <a:t>schémas</a:t>
            </a:r>
            <a:endParaRPr lang="fr-FR" sz="1200" b="0" dirty="0"/>
          </a:p>
        </p:txBody>
      </p:sp>
      <p:sp>
        <p:nvSpPr>
          <p:cNvPr id="5" name="Rectangle à coins arrondis 4"/>
          <p:cNvSpPr/>
          <p:nvPr/>
        </p:nvSpPr>
        <p:spPr>
          <a:xfrm>
            <a:off x="611560" y="1124744"/>
            <a:ext cx="8352928" cy="504056"/>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fr-FR" sz="1100" dirty="0"/>
              <a:t>Quelles sont les modalités de participation et la contribution des différentes instances à la mise en œuvre du PRS ? </a:t>
            </a:r>
            <a:r>
              <a:rPr lang="fr-FR" sz="1100" dirty="0" smtClean="0"/>
              <a:t> ? Quelles </a:t>
            </a:r>
            <a:r>
              <a:rPr lang="fr-FR" sz="1100" dirty="0"/>
              <a:t>sont les modalités du pilotage interne de la mise en œuvre du PRS ? Le fonctionnement du dispositif d’animation et de suivi est-il satisfaisant ? Cette animation a-t-elle facilité l’implication des partenaires et le renforcement des partenariats ? Dans quelle mesure le PRS </a:t>
            </a:r>
            <a:r>
              <a:rPr lang="fr-FR" sz="1100" dirty="0" err="1"/>
              <a:t>a-t-il</a:t>
            </a:r>
            <a:r>
              <a:rPr lang="fr-FR" sz="1100" dirty="0"/>
              <a:t> été mis à jour ?</a:t>
            </a:r>
          </a:p>
        </p:txBody>
      </p:sp>
      <p:sp>
        <p:nvSpPr>
          <p:cNvPr id="6" name="Titre 1"/>
          <p:cNvSpPr txBox="1">
            <a:spLocks/>
          </p:cNvSpPr>
          <p:nvPr/>
        </p:nvSpPr>
        <p:spPr>
          <a:xfrm rot="16200000">
            <a:off x="-1860308" y="3717031"/>
            <a:ext cx="4464496" cy="720081"/>
          </a:xfrm>
          <a:prstGeom prst="rect">
            <a:avLst/>
          </a:prstGeom>
          <a:solidFill>
            <a:schemeClr val="bg2">
              <a:lumMod val="90000"/>
            </a:schemeClr>
          </a:solidFill>
        </p:spPr>
        <p:txBody>
          <a:bodyPr vert="horz" lIns="91440" tIns="45720" rIns="91440" bIns="45720" rtlCol="0" anchor="ctr">
            <a:normAutofit/>
          </a:bodyPr>
          <a:lstStyle>
            <a:lvl1pPr algn="l" defTabSz="914400" rtl="0" eaLnBrk="1" latinLnBrk="0" hangingPunct="1">
              <a:spcBef>
                <a:spcPct val="0"/>
              </a:spcBef>
              <a:buNone/>
              <a:defRPr sz="2800" b="1" kern="1200">
                <a:solidFill>
                  <a:schemeClr val="tx1">
                    <a:lumMod val="65000"/>
                    <a:lumOff val="35000"/>
                  </a:schemeClr>
                </a:solidFill>
                <a:latin typeface="+mj-lt"/>
                <a:ea typeface="+mj-ea"/>
                <a:cs typeface="+mj-cs"/>
              </a:defRPr>
            </a:lvl1pPr>
          </a:lstStyle>
          <a:p>
            <a:pPr algn="ctr"/>
            <a:r>
              <a:rPr lang="fr-FR" sz="2000" dirty="0" smtClean="0"/>
              <a:t>DEPLOIEMENT ET MISE EN OEUVRE</a:t>
            </a:r>
            <a:endParaRPr lang="fr-FR" sz="2000" dirty="0"/>
          </a:p>
        </p:txBody>
      </p:sp>
    </p:spTree>
    <p:extLst>
      <p:ext uri="{BB962C8B-B14F-4D97-AF65-F5344CB8AC3E}">
        <p14:creationId xmlns:p14="http://schemas.microsoft.com/office/powerpoint/2010/main" val="29280106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RECOMMANDATIONS POUR LE PRS2	</a:t>
            </a:r>
            <a:endParaRPr lang="fr-FR" dirty="0"/>
          </a:p>
        </p:txBody>
      </p:sp>
      <p:sp>
        <p:nvSpPr>
          <p:cNvPr id="3" name="Espace réservé du contenu 2"/>
          <p:cNvSpPr>
            <a:spLocks noGrp="1"/>
          </p:cNvSpPr>
          <p:nvPr>
            <p:ph idx="1"/>
          </p:nvPr>
        </p:nvSpPr>
        <p:spPr>
          <a:xfrm>
            <a:off x="251520" y="2132856"/>
            <a:ext cx="8784976" cy="5142868"/>
          </a:xfrm>
        </p:spPr>
        <p:txBody>
          <a:bodyPr>
            <a:normAutofit/>
          </a:bodyPr>
          <a:lstStyle/>
          <a:p>
            <a:pPr algn="just">
              <a:buClr>
                <a:srgbClr val="669900"/>
              </a:buClr>
              <a:buFont typeface="Wingdings" panose="05000000000000000000" pitchFamily="2" charset="2"/>
              <a:buChar char="Ü"/>
            </a:pPr>
            <a:r>
              <a:rPr lang="fr-FR" sz="1400" dirty="0"/>
              <a:t>Le PRS2 doit interroger les publics qu’il cible afin de mieux orienter sa forme et son contenu</a:t>
            </a:r>
            <a:r>
              <a:rPr lang="fr-FR" sz="1400" dirty="0" smtClean="0"/>
              <a:t>. Préparer le PRS2 c’est d’abord s’interroger sur les usages que l’on veut susciter.</a:t>
            </a:r>
            <a:endParaRPr lang="fr-FR" sz="1400" dirty="0"/>
          </a:p>
          <a:p>
            <a:pPr algn="just">
              <a:buClr>
                <a:srgbClr val="669900"/>
              </a:buClr>
              <a:buFont typeface="Wingdings" panose="05000000000000000000" pitchFamily="2" charset="2"/>
              <a:buChar char="Ü"/>
            </a:pPr>
            <a:r>
              <a:rPr lang="fr-FR" sz="1400" dirty="0"/>
              <a:t>La cible du PRS doit être mieux déterminée. Si ce sont deux niveaux d’intervention qui sont visés (une appropriation en interne par les </a:t>
            </a:r>
            <a:r>
              <a:rPr lang="fr-FR" sz="1400" dirty="0" smtClean="0"/>
              <a:t>équipes de l’ARS</a:t>
            </a:r>
            <a:r>
              <a:rPr lang="fr-FR" sz="1400" dirty="0"/>
              <a:t>, une autre en externe par les opérateurs) cette dichotomie doit pouvoir se retrouver dans la </a:t>
            </a:r>
            <a:r>
              <a:rPr lang="fr-FR" sz="1400" dirty="0" smtClean="0"/>
              <a:t>présentation </a:t>
            </a:r>
            <a:r>
              <a:rPr lang="fr-FR" sz="1400" dirty="0"/>
              <a:t>du </a:t>
            </a:r>
            <a:r>
              <a:rPr lang="fr-FR" sz="1400" dirty="0" smtClean="0"/>
              <a:t>document</a:t>
            </a:r>
          </a:p>
          <a:p>
            <a:pPr algn="just">
              <a:buClr>
                <a:srgbClr val="669900"/>
              </a:buClr>
              <a:buFont typeface="Wingdings" panose="05000000000000000000" pitchFamily="2" charset="2"/>
              <a:buChar char="Ü"/>
            </a:pPr>
            <a:r>
              <a:rPr lang="fr-FR" sz="1400" dirty="0" smtClean="0"/>
              <a:t>La révision </a:t>
            </a:r>
            <a:r>
              <a:rPr lang="fr-FR" sz="1400" dirty="0"/>
              <a:t>du PRS </a:t>
            </a:r>
            <a:r>
              <a:rPr lang="fr-FR" sz="1400" dirty="0" smtClean="0"/>
              <a:t>semble </a:t>
            </a:r>
            <a:r>
              <a:rPr lang="fr-FR" sz="1400" dirty="0"/>
              <a:t>aussi importante que l’élaboration du document lui-même. </a:t>
            </a:r>
            <a:r>
              <a:rPr lang="fr-FR" sz="1400" dirty="0" smtClean="0"/>
              <a:t>Le travail de définition des indicateurs est donc une étape indispensable</a:t>
            </a:r>
          </a:p>
          <a:p>
            <a:pPr algn="just">
              <a:buClr>
                <a:srgbClr val="669900"/>
              </a:buClr>
              <a:buFont typeface="Wingdings" panose="05000000000000000000" pitchFamily="2" charset="2"/>
              <a:buChar char="Ü"/>
            </a:pPr>
            <a:r>
              <a:rPr lang="fr-FR" sz="1400" dirty="0" smtClean="0"/>
              <a:t>Les </a:t>
            </a:r>
            <a:r>
              <a:rPr lang="fr-FR" sz="1400" dirty="0"/>
              <a:t>modalités </a:t>
            </a:r>
            <a:r>
              <a:rPr lang="fr-FR" sz="1400" dirty="0" smtClean="0"/>
              <a:t>d’évaluation à mi-parcours et celles d’un suivi annuel sur lequel une communication serait organisée sont nécessaires. </a:t>
            </a:r>
            <a:r>
              <a:rPr lang="fr-FR" sz="1400" dirty="0"/>
              <a:t>De nombreux acteurs de terrain souhaitent un PRS « glissant » qui puisse se réajuster aux nouvelles réglementations et aux nouvelles </a:t>
            </a:r>
            <a:r>
              <a:rPr lang="fr-FR" sz="1400" dirty="0" smtClean="0"/>
              <a:t>problématiques.</a:t>
            </a:r>
          </a:p>
          <a:p>
            <a:pPr algn="just">
              <a:buClr>
                <a:srgbClr val="669900"/>
              </a:buClr>
              <a:buFont typeface="Wingdings" panose="05000000000000000000" pitchFamily="2" charset="2"/>
              <a:buChar char="Ü"/>
            </a:pPr>
            <a:r>
              <a:rPr lang="fr-FR" sz="1400" dirty="0" smtClean="0"/>
              <a:t>Les </a:t>
            </a:r>
            <a:r>
              <a:rPr lang="fr-FR" sz="1400" dirty="0"/>
              <a:t>instances de démocratie sanitaire doivent </a:t>
            </a:r>
            <a:r>
              <a:rPr lang="fr-FR" sz="1400" dirty="0" smtClean="0"/>
              <a:t>s’approprier </a:t>
            </a:r>
            <a:r>
              <a:rPr lang="fr-FR" sz="1400" dirty="0"/>
              <a:t>cette logique d’évaluation, notamment les commissions spécialisées de la </a:t>
            </a:r>
            <a:r>
              <a:rPr lang="fr-FR" sz="1400" dirty="0" smtClean="0"/>
              <a:t>CSA.</a:t>
            </a:r>
          </a:p>
          <a:p>
            <a:pPr algn="just">
              <a:buClr>
                <a:srgbClr val="669900"/>
              </a:buClr>
              <a:buFont typeface="Wingdings" panose="05000000000000000000" pitchFamily="2" charset="2"/>
              <a:buChar char="Ü"/>
            </a:pPr>
            <a:r>
              <a:rPr lang="fr-FR" sz="1400" dirty="0" smtClean="0"/>
              <a:t>Enfin, si la communication autour du projet ne faisait pas l’objet d’une sous-question évaluative, il serait sans doute opportun de mettre en place un dispositif innovant d’information autour du projet : </a:t>
            </a:r>
            <a:r>
              <a:rPr lang="fr-FR" sz="1400" b="0" dirty="0" smtClean="0"/>
              <a:t>beaucoup </a:t>
            </a:r>
            <a:r>
              <a:rPr lang="fr-FR" sz="1400" b="0" dirty="0"/>
              <a:t>d’acteurs ont </a:t>
            </a:r>
            <a:r>
              <a:rPr lang="fr-FR" sz="1400" b="0" dirty="0" smtClean="0"/>
              <a:t>souligné la nécessité </a:t>
            </a:r>
            <a:r>
              <a:rPr lang="fr-FR" sz="1400" b="0" dirty="0"/>
              <a:t>de faire un PRS plus accessible, en utilisant notamment les technologies numériques : création d’une plateforme internet dédiée, interactive. L’idée est de s’éloigner de la forme </a:t>
            </a:r>
            <a:r>
              <a:rPr lang="fr-FR" sz="1400" b="0" dirty="0" smtClean="0"/>
              <a:t>« universitaire » </a:t>
            </a:r>
            <a:r>
              <a:rPr lang="fr-FR" sz="1400" b="0" dirty="0"/>
              <a:t>du </a:t>
            </a:r>
            <a:r>
              <a:rPr lang="fr-FR" sz="1400" b="0" dirty="0" smtClean="0"/>
              <a:t>projet régional </a:t>
            </a:r>
            <a:r>
              <a:rPr lang="fr-FR" sz="1400" b="0" dirty="0"/>
              <a:t>comme unique source d’informations, en le dotant d’une dimension </a:t>
            </a:r>
            <a:r>
              <a:rPr lang="fr-FR" sz="1400" b="0" dirty="0" smtClean="0"/>
              <a:t>plus pédagogique</a:t>
            </a:r>
            <a:r>
              <a:rPr lang="fr-FR" sz="1400" b="0" dirty="0"/>
              <a:t>.</a:t>
            </a:r>
          </a:p>
          <a:p>
            <a:pPr algn="just">
              <a:buClr>
                <a:srgbClr val="669900"/>
              </a:buClr>
              <a:buFont typeface="Wingdings" panose="05000000000000000000" pitchFamily="2" charset="2"/>
              <a:buChar char="Ü"/>
            </a:pPr>
            <a:endParaRPr lang="fr-FR" sz="1400" dirty="0"/>
          </a:p>
        </p:txBody>
      </p:sp>
      <p:pic>
        <p:nvPicPr>
          <p:cNvPr id="5122" name="Picture 2" descr="Afficher l'image d'origin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2" y="1052736"/>
            <a:ext cx="1537469" cy="10249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964916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limites méthodologiques</a:t>
            </a:r>
            <a:endParaRPr lang="fr-FR" dirty="0"/>
          </a:p>
        </p:txBody>
      </p:sp>
      <p:sp>
        <p:nvSpPr>
          <p:cNvPr id="3" name="Espace réservé du contenu 2"/>
          <p:cNvSpPr>
            <a:spLocks noGrp="1"/>
          </p:cNvSpPr>
          <p:nvPr>
            <p:ph idx="1"/>
          </p:nvPr>
        </p:nvSpPr>
        <p:spPr>
          <a:xfrm>
            <a:off x="1161355" y="1412776"/>
            <a:ext cx="6984776" cy="5142868"/>
          </a:xfrm>
        </p:spPr>
        <p:txBody>
          <a:bodyPr/>
          <a:lstStyle/>
          <a:p>
            <a:pPr marL="0" indent="0">
              <a:buNone/>
            </a:pPr>
            <a:r>
              <a:rPr lang="fr-FR" dirty="0" smtClean="0"/>
              <a:t>Des difficultés à identifier des agents ou acteurs ayant participé directement à l’élaboration du PRS (4 personnes sur les 16 interrogées à Mayotte étaient présentes lors de la construction du document)</a:t>
            </a:r>
          </a:p>
          <a:p>
            <a:pPr marL="0" indent="0">
              <a:buNone/>
            </a:pPr>
            <a:endParaRPr lang="fr-FR" dirty="0" smtClean="0"/>
          </a:p>
          <a:p>
            <a:pPr marL="0" indent="0">
              <a:buNone/>
            </a:pPr>
            <a:r>
              <a:rPr lang="fr-FR" dirty="0" smtClean="0"/>
              <a:t>Une mémoire collective qu’il n’est pas toujours aisé de reconstituer : les pièces n’ont pas été conservées et les souvenirs ont pu s’effacer en près de 6 ans.</a:t>
            </a:r>
          </a:p>
          <a:p>
            <a:pPr marL="0" indent="0">
              <a:buNone/>
            </a:pPr>
            <a:endParaRPr lang="fr-FR" dirty="0" smtClean="0"/>
          </a:p>
          <a:p>
            <a:pPr marL="0" indent="0">
              <a:buNone/>
            </a:pPr>
            <a:r>
              <a:rPr lang="fr-FR" dirty="0" smtClean="0"/>
              <a:t>Un effort constant pour demeurer dans le cadre de l’exercice visant à évaluer un processus d’élaboration du PRS et non son contenu ou directement ses impacts.</a:t>
            </a:r>
          </a:p>
          <a:p>
            <a:pPr marL="0" indent="0">
              <a:buNone/>
            </a:pPr>
            <a:endParaRPr lang="fr-FR" dirty="0" smtClean="0"/>
          </a:p>
          <a:p>
            <a:pPr marL="0" indent="0">
              <a:buNone/>
            </a:pPr>
            <a:r>
              <a:rPr lang="fr-FR" dirty="0" smtClean="0"/>
              <a:t>Des jugements évaluatifs par nature subjectifs car ils reposent sur des éléments qualitatifs recueillis auprès des acteurs interrogés</a:t>
            </a:r>
          </a:p>
          <a:p>
            <a:pPr marL="0" indent="0">
              <a:buNone/>
            </a:pPr>
            <a:endParaRPr lang="fr-FR" dirty="0" smtClean="0"/>
          </a:p>
          <a:p>
            <a:pPr marL="0" indent="0">
              <a:buNone/>
            </a:pPr>
            <a:r>
              <a:rPr lang="fr-FR" dirty="0" smtClean="0"/>
              <a:t>Des éléments quantitatifs peu nombreux car peu disponibles.</a:t>
            </a:r>
          </a:p>
          <a:p>
            <a:pPr marL="0" indent="0">
              <a:buNone/>
            </a:pPr>
            <a:endParaRPr lang="fr-FR" dirty="0" smtClean="0"/>
          </a:p>
          <a:p>
            <a:endParaRPr lang="fr-FR" dirty="0"/>
          </a:p>
        </p:txBody>
      </p:sp>
      <p:sp>
        <p:nvSpPr>
          <p:cNvPr id="5" name="AutoShape 4" descr="Afficher l'image d'origine"/>
          <p:cNvSpPr>
            <a:spLocks noChangeAspect="1" noChangeArrowheads="1"/>
          </p:cNvSpPr>
          <p:nvPr/>
        </p:nvSpPr>
        <p:spPr bwMode="auto">
          <a:xfrm>
            <a:off x="155575" y="-990600"/>
            <a:ext cx="2066925" cy="206692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4104" name="Picture 8" descr="Afficher l'image d'origin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952746" y="1484784"/>
            <a:ext cx="236291" cy="236291"/>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8" descr="Afficher l'image d'origin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952746" y="2708920"/>
            <a:ext cx="236291" cy="236291"/>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8" descr="Afficher l'image d'origin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952745" y="3874695"/>
            <a:ext cx="236291" cy="236291"/>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8" descr="Afficher l'image d'origin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945598" y="5067652"/>
            <a:ext cx="236291" cy="236291"/>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8" descr="Afficher l'image d'origin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952745" y="5949280"/>
            <a:ext cx="236291" cy="2362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2052619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Un PRS qui a permis un développement du dispositif d’observation</a:t>
            </a:r>
            <a:endParaRPr lang="fr-FR" dirty="0"/>
          </a:p>
        </p:txBody>
      </p:sp>
      <p:sp>
        <p:nvSpPr>
          <p:cNvPr id="3" name="Espace réservé du contenu 2"/>
          <p:cNvSpPr>
            <a:spLocks noGrp="1"/>
          </p:cNvSpPr>
          <p:nvPr>
            <p:ph idx="1"/>
          </p:nvPr>
        </p:nvSpPr>
        <p:spPr>
          <a:xfrm>
            <a:off x="827585" y="1844824"/>
            <a:ext cx="8136903" cy="4494796"/>
          </a:xfrm>
        </p:spPr>
        <p:txBody>
          <a:bodyPr>
            <a:normAutofit/>
          </a:bodyPr>
          <a:lstStyle/>
          <a:p>
            <a:pPr marL="342900" indent="-342900" algn="just">
              <a:buFont typeface="Wingdings" panose="05000000000000000000" pitchFamily="2" charset="2"/>
              <a:buChar char="§"/>
            </a:pPr>
            <a:r>
              <a:rPr lang="fr-FR" sz="1800" b="0" dirty="0" smtClean="0"/>
              <a:t>Une fonction observation fortement encouragée et mise en œuvre dans l’Océan Indien</a:t>
            </a:r>
          </a:p>
          <a:p>
            <a:pPr marL="342900" indent="-342900" algn="just">
              <a:buFont typeface="Wingdings" panose="05000000000000000000" pitchFamily="2" charset="2"/>
              <a:buChar char="§"/>
            </a:pPr>
            <a:endParaRPr lang="fr-FR" sz="1800" b="0" dirty="0" smtClean="0"/>
          </a:p>
          <a:p>
            <a:pPr marL="844550" lvl="1" indent="-285750" algn="just">
              <a:buFont typeface="Arial" panose="020B0604020202020204" pitchFamily="34" charset="0"/>
              <a:buChar char="•"/>
            </a:pPr>
            <a:r>
              <a:rPr lang="fr-FR" sz="1400" b="0" dirty="0" smtClean="0"/>
              <a:t>Dans la continuité de la préparation du PRS, l’outillage d’observation a été fortement mobilisé. </a:t>
            </a:r>
            <a:r>
              <a:rPr lang="fr-FR" sz="1400" b="0" dirty="0"/>
              <a:t>La plateforme PIES entre ARS, </a:t>
            </a:r>
            <a:r>
              <a:rPr lang="fr-FR" sz="1400" b="0" dirty="0" smtClean="0"/>
              <a:t>ORS et CIRE, a pu réaliser un nombre important de travaux,  le </a:t>
            </a:r>
            <a:r>
              <a:rPr lang="fr-FR" sz="1400" b="0" dirty="0"/>
              <a:t>plus récent </a:t>
            </a:r>
            <a:r>
              <a:rPr lang="fr-FR" sz="1400" b="0" dirty="0" smtClean="0"/>
              <a:t>portant </a:t>
            </a:r>
            <a:r>
              <a:rPr lang="fr-FR" sz="1400" b="0" dirty="0"/>
              <a:t>sur le recours aux soins. </a:t>
            </a:r>
            <a:endParaRPr lang="fr-FR" sz="1400" b="0" dirty="0" smtClean="0"/>
          </a:p>
          <a:p>
            <a:pPr marL="844550" lvl="1" indent="-285750" algn="just">
              <a:buFont typeface="Arial" panose="020B0604020202020204" pitchFamily="34" charset="0"/>
              <a:buChar char="•"/>
            </a:pPr>
            <a:endParaRPr lang="fr-FR" sz="1400" b="0" dirty="0" smtClean="0"/>
          </a:p>
          <a:p>
            <a:pPr marL="844550" lvl="1" indent="-285750" algn="just">
              <a:buFont typeface="Arial" panose="020B0604020202020204" pitchFamily="34" charset="0"/>
              <a:buChar char="•"/>
            </a:pPr>
            <a:r>
              <a:rPr lang="fr-FR" sz="1400" b="0" dirty="0" smtClean="0"/>
              <a:t>De son côté, à la demande de l’ARS, l’ORS a réalisé plusieurs outils et études : tableaux de bord annuels, données de cadrage, exploitation de baromètres, étude sur les vaccinations, étude sur le handicap et la santé</a:t>
            </a:r>
            <a:r>
              <a:rPr lang="fr-FR" sz="1400" b="0" dirty="0"/>
              <a:t>, étude </a:t>
            </a:r>
            <a:r>
              <a:rPr lang="fr-FR" sz="1400" b="0" dirty="0" smtClean="0"/>
              <a:t>sur le </a:t>
            </a:r>
            <a:r>
              <a:rPr lang="fr-FR" sz="1400" b="0" dirty="0"/>
              <a:t>regard des femmes sur la prise en charge de la grossesse </a:t>
            </a:r>
            <a:endParaRPr lang="fr-FR" sz="1400" b="0" dirty="0" smtClean="0"/>
          </a:p>
          <a:p>
            <a:pPr marL="844550" lvl="1" indent="-285750" algn="just">
              <a:buFont typeface="Arial" panose="020B0604020202020204" pitchFamily="34" charset="0"/>
              <a:buChar char="•"/>
            </a:pPr>
            <a:endParaRPr lang="fr-FR" sz="1400" b="0" dirty="0" smtClean="0"/>
          </a:p>
          <a:p>
            <a:pPr marL="844550" lvl="1" indent="-285750" algn="just">
              <a:buFont typeface="Arial" panose="020B0604020202020204" pitchFamily="34" charset="0"/>
              <a:buChar char="•"/>
            </a:pPr>
            <a:r>
              <a:rPr lang="fr-FR" sz="1400" b="0" dirty="0" smtClean="0"/>
              <a:t>Une </a:t>
            </a:r>
            <a:r>
              <a:rPr lang="fr-FR" sz="1400" b="0" dirty="0"/>
              <a:t>antenne de l’Observatoire Régional de la Santé a </a:t>
            </a:r>
            <a:r>
              <a:rPr lang="fr-FR" sz="1400" b="0" dirty="0" smtClean="0"/>
              <a:t>été </a:t>
            </a:r>
            <a:r>
              <a:rPr lang="fr-FR" sz="1400" b="0" dirty="0"/>
              <a:t>installée à Mayotte, deux statisticiens ont été recrutés et la cellule interrégionale d’épidémiologie y a affecté un </a:t>
            </a:r>
            <a:r>
              <a:rPr lang="fr-FR" sz="1400" b="0" dirty="0" smtClean="0"/>
              <a:t>agent;</a:t>
            </a:r>
            <a:endParaRPr lang="fr-FR" sz="1400" b="0" dirty="0"/>
          </a:p>
        </p:txBody>
      </p:sp>
      <p:sp>
        <p:nvSpPr>
          <p:cNvPr id="5" name="Rectangle à coins arrondis 4"/>
          <p:cNvSpPr/>
          <p:nvPr/>
        </p:nvSpPr>
        <p:spPr>
          <a:xfrm>
            <a:off x="611560" y="1124744"/>
            <a:ext cx="8352928" cy="504056"/>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fr-FR" sz="1200" dirty="0"/>
              <a:t>La mise en œuvre du PRS s’est-elle appuyée sur un renforcement du dispositif d’observation de la santé ?</a:t>
            </a:r>
          </a:p>
        </p:txBody>
      </p:sp>
      <p:sp>
        <p:nvSpPr>
          <p:cNvPr id="6" name="Titre 1"/>
          <p:cNvSpPr txBox="1">
            <a:spLocks/>
          </p:cNvSpPr>
          <p:nvPr/>
        </p:nvSpPr>
        <p:spPr>
          <a:xfrm rot="16200000">
            <a:off x="-1860308" y="3717031"/>
            <a:ext cx="4464496" cy="720081"/>
          </a:xfrm>
          <a:prstGeom prst="rect">
            <a:avLst/>
          </a:prstGeom>
          <a:solidFill>
            <a:schemeClr val="bg2">
              <a:lumMod val="90000"/>
            </a:schemeClr>
          </a:solidFill>
        </p:spPr>
        <p:txBody>
          <a:bodyPr vert="horz" lIns="91440" tIns="45720" rIns="91440" bIns="45720" rtlCol="0" anchor="ctr">
            <a:normAutofit/>
          </a:bodyPr>
          <a:lstStyle>
            <a:lvl1pPr algn="l" defTabSz="914400" rtl="0" eaLnBrk="1" latinLnBrk="0" hangingPunct="1">
              <a:spcBef>
                <a:spcPct val="0"/>
              </a:spcBef>
              <a:buNone/>
              <a:defRPr sz="2800" b="1" kern="1200">
                <a:solidFill>
                  <a:schemeClr val="tx1">
                    <a:lumMod val="65000"/>
                    <a:lumOff val="35000"/>
                  </a:schemeClr>
                </a:solidFill>
                <a:latin typeface="+mj-lt"/>
                <a:ea typeface="+mj-ea"/>
                <a:cs typeface="+mj-cs"/>
              </a:defRPr>
            </a:lvl1pPr>
          </a:lstStyle>
          <a:p>
            <a:pPr algn="ctr"/>
            <a:r>
              <a:rPr lang="fr-FR" sz="2000" dirty="0" smtClean="0"/>
              <a:t>DEPLOIEMENT ET MISE EN OEUVRE</a:t>
            </a:r>
            <a:endParaRPr lang="fr-FR" sz="2000" dirty="0"/>
          </a:p>
        </p:txBody>
      </p:sp>
    </p:spTree>
    <p:extLst>
      <p:ext uri="{BB962C8B-B14F-4D97-AF65-F5344CB8AC3E}">
        <p14:creationId xmlns:p14="http://schemas.microsoft.com/office/powerpoint/2010/main" val="384462374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Un déploiement équitable des actions</a:t>
            </a:r>
            <a:endParaRPr lang="fr-FR" dirty="0"/>
          </a:p>
        </p:txBody>
      </p:sp>
      <p:sp>
        <p:nvSpPr>
          <p:cNvPr id="3" name="Espace réservé du contenu 2"/>
          <p:cNvSpPr>
            <a:spLocks noGrp="1"/>
          </p:cNvSpPr>
          <p:nvPr>
            <p:ph idx="1"/>
          </p:nvPr>
        </p:nvSpPr>
        <p:spPr>
          <a:xfrm>
            <a:off x="827585" y="1844824"/>
            <a:ext cx="8136903" cy="4494796"/>
          </a:xfrm>
        </p:spPr>
        <p:txBody>
          <a:bodyPr>
            <a:normAutofit lnSpcReduction="10000"/>
          </a:bodyPr>
          <a:lstStyle/>
          <a:p>
            <a:pPr marL="342900" indent="-342900" algn="just">
              <a:buFont typeface="Wingdings" panose="05000000000000000000" pitchFamily="2" charset="2"/>
              <a:buChar char="§"/>
            </a:pPr>
            <a:r>
              <a:rPr lang="fr-FR" sz="1600" b="0" dirty="0"/>
              <a:t>La diversité des objectifs poursuivis par le PRS a permis de mener un ensemble d’interventions visant à mieux couvrir les territoires et à répondre aux problématiques rencontrées par les </a:t>
            </a:r>
            <a:r>
              <a:rPr lang="fr-FR" sz="1600" b="0" dirty="0" smtClean="0"/>
              <a:t>populations</a:t>
            </a:r>
          </a:p>
          <a:p>
            <a:pPr marL="342900" indent="-342900" algn="just">
              <a:buFont typeface="Wingdings" panose="05000000000000000000" pitchFamily="2" charset="2"/>
              <a:buChar char="§"/>
            </a:pPr>
            <a:endParaRPr lang="fr-FR" sz="1800" b="0" dirty="0" smtClean="0"/>
          </a:p>
          <a:p>
            <a:pPr marL="844550" lvl="1" indent="-285750" algn="just">
              <a:buFont typeface="Arial" panose="020B0604020202020204" pitchFamily="34" charset="0"/>
              <a:buChar char="•"/>
            </a:pPr>
            <a:r>
              <a:rPr lang="fr-FR" sz="1400" b="0" dirty="0" smtClean="0"/>
              <a:t>Des territoires qui ne sont pas un espace de régulation : </a:t>
            </a:r>
          </a:p>
          <a:p>
            <a:pPr marL="1073150" lvl="2" indent="-285750" algn="just"/>
            <a:r>
              <a:rPr lang="fr-FR" sz="1200" b="0" dirty="0" smtClean="0"/>
              <a:t>Comme </a:t>
            </a:r>
            <a:r>
              <a:rPr lang="fr-FR" sz="1200" b="0" dirty="0"/>
              <a:t>évoqué plus haut, </a:t>
            </a:r>
            <a:r>
              <a:rPr lang="fr-FR" sz="1200" b="1" dirty="0"/>
              <a:t>les territoires n’ont pas été des outils de régulation </a:t>
            </a:r>
            <a:r>
              <a:rPr lang="fr-FR" sz="1200" b="0" dirty="0"/>
              <a:t>sinon pour </a:t>
            </a:r>
            <a:r>
              <a:rPr lang="fr-FR" sz="1200" b="0" dirty="0" smtClean="0"/>
              <a:t>certains programmes ou schémas qui ont pu </a:t>
            </a:r>
            <a:r>
              <a:rPr lang="fr-FR" sz="1200" b="0" dirty="0"/>
              <a:t>effectivement </a:t>
            </a:r>
            <a:r>
              <a:rPr lang="fr-FR" sz="1200" b="0" dirty="0" smtClean="0"/>
              <a:t>s’appuyer sur </a:t>
            </a:r>
            <a:r>
              <a:rPr lang="fr-FR" sz="1200" b="0" dirty="0"/>
              <a:t>les territoires de santé afin d’organiser les réponses par </a:t>
            </a:r>
            <a:r>
              <a:rPr lang="fr-FR" sz="1200" b="0" dirty="0" smtClean="0"/>
              <a:t>filière. A </a:t>
            </a:r>
            <a:r>
              <a:rPr lang="fr-FR" sz="1200" b="0" dirty="0"/>
              <a:t>l’inverse, ce ne sont pas les territoires de santé qui ont servi de cadre d’intervention pour l</a:t>
            </a:r>
            <a:r>
              <a:rPr lang="fr-FR" sz="1200" b="0" dirty="0" smtClean="0"/>
              <a:t>es </a:t>
            </a:r>
            <a:r>
              <a:rPr lang="fr-FR" sz="1200" b="0" dirty="0"/>
              <a:t>politiques de prévention. Elle se sont davantage </a:t>
            </a:r>
            <a:r>
              <a:rPr lang="fr-FR" sz="1200" b="0" dirty="0" smtClean="0"/>
              <a:t>appuyées sur </a:t>
            </a:r>
            <a:r>
              <a:rPr lang="fr-FR" sz="1200" b="0" dirty="0"/>
              <a:t>la liste des établissements prioritaires communiquée par l’éducation nationale. </a:t>
            </a:r>
            <a:endParaRPr lang="fr-FR" sz="1200" b="0" dirty="0" smtClean="0"/>
          </a:p>
          <a:p>
            <a:pPr marL="1073150" lvl="2" indent="-285750" algn="just"/>
            <a:endParaRPr lang="fr-FR" sz="1200" b="0" dirty="0"/>
          </a:p>
          <a:p>
            <a:pPr marL="844550" lvl="1" indent="-285750" algn="just">
              <a:buFont typeface="Arial" panose="020B0604020202020204" pitchFamily="34" charset="0"/>
              <a:buChar char="•"/>
            </a:pPr>
            <a:r>
              <a:rPr lang="fr-FR" sz="1400" b="0" dirty="0" smtClean="0"/>
              <a:t>Une réponse aux besoins qui s’est faite en fonction des opportunités, des projets présentés et des plans ou programmes nationaux</a:t>
            </a:r>
          </a:p>
          <a:p>
            <a:pPr marL="1073150" lvl="2" indent="-285750" algn="just"/>
            <a:r>
              <a:rPr lang="fr-FR" sz="1100" b="1" dirty="0" smtClean="0"/>
              <a:t>Les réponses ont </a:t>
            </a:r>
            <a:r>
              <a:rPr lang="fr-FR" sz="1100" b="1" dirty="0"/>
              <a:t>été renforcés en fonction des priorités </a:t>
            </a:r>
            <a:r>
              <a:rPr lang="fr-FR" sz="1100" b="1" dirty="0" smtClean="0"/>
              <a:t>identifiées</a:t>
            </a:r>
            <a:r>
              <a:rPr lang="fr-FR" sz="1100" dirty="0"/>
              <a:t> </a:t>
            </a:r>
            <a:r>
              <a:rPr lang="fr-FR" sz="1100" dirty="0" smtClean="0"/>
              <a:t>et d’une volonté de réduire les inégalités territoriales de santé</a:t>
            </a:r>
            <a:r>
              <a:rPr lang="fr-FR" sz="1100" b="0" dirty="0" smtClean="0"/>
              <a:t>. </a:t>
            </a:r>
            <a:r>
              <a:rPr lang="fr-FR" sz="1100" b="0" dirty="0"/>
              <a:t>C’est par exemple le cas de la psychiatrie </a:t>
            </a:r>
            <a:r>
              <a:rPr lang="fr-FR" sz="1100" b="0" dirty="0" smtClean="0"/>
              <a:t>dans le Sud avec un </a:t>
            </a:r>
            <a:r>
              <a:rPr lang="fr-FR" sz="1100" b="0" dirty="0"/>
              <a:t>redéploiement de personnel </a:t>
            </a:r>
            <a:r>
              <a:rPr lang="fr-FR" sz="1100" b="0" dirty="0" err="1"/>
              <a:t>para-médical</a:t>
            </a:r>
            <a:r>
              <a:rPr lang="fr-FR" sz="1100" b="0" dirty="0"/>
              <a:t> sur du personnel médical en </a:t>
            </a:r>
            <a:r>
              <a:rPr lang="fr-FR" sz="1100" b="0" dirty="0" err="1"/>
              <a:t>gérontopsy</a:t>
            </a:r>
            <a:r>
              <a:rPr lang="fr-FR" sz="1100" b="0" dirty="0"/>
              <a:t>, réhabilitation, </a:t>
            </a:r>
            <a:r>
              <a:rPr lang="fr-FR" sz="1100" b="0" dirty="0" smtClean="0"/>
              <a:t>périnatalité, </a:t>
            </a:r>
            <a:r>
              <a:rPr lang="fr-FR" sz="1100" b="0" dirty="0"/>
              <a:t>CMP.</a:t>
            </a:r>
          </a:p>
          <a:p>
            <a:pPr marL="1073150" lvl="2" indent="-285750" algn="just"/>
            <a:r>
              <a:rPr lang="fr-FR" sz="1100" b="1" dirty="0" smtClean="0"/>
              <a:t>Les différents programmes nationaux </a:t>
            </a:r>
            <a:r>
              <a:rPr lang="fr-FR" sz="1100" dirty="0" smtClean="0"/>
              <a:t>(plan Autisme, plan nutrition) sont venus apporter des objectifs complémentaires et des moyens supplémentaires. L’action de l’ARS fut alors autant dictée par son projet initial que par les directives émanant du niveau national</a:t>
            </a:r>
          </a:p>
          <a:p>
            <a:pPr marL="1073150" lvl="2" indent="-285750" algn="just"/>
            <a:r>
              <a:rPr lang="fr-FR" sz="1100" dirty="0" smtClean="0"/>
              <a:t>Certaines </a:t>
            </a:r>
            <a:r>
              <a:rPr lang="fr-FR" sz="1100" dirty="0"/>
              <a:t>évolutions fortes sont notables à Mayotte : le CHM a notamment vu évoluer ses ressources humaines et matérielles, les associations de prévention se sont multipliées, avec cependant une concentration de l’offre à Mamoudzou et des besoins qui se sont accrus sur l’île.</a:t>
            </a:r>
          </a:p>
          <a:p>
            <a:pPr marL="1073150" lvl="2" indent="-285750" algn="just"/>
            <a:endParaRPr lang="fr-FR" sz="1100" b="0" dirty="0"/>
          </a:p>
          <a:p>
            <a:pPr marL="342900" indent="-342900" algn="just">
              <a:buFont typeface="Wingdings" panose="05000000000000000000" pitchFamily="2" charset="2"/>
              <a:buChar char="§"/>
            </a:pPr>
            <a:endParaRPr lang="fr-FR" sz="1100" b="0" dirty="0" smtClean="0"/>
          </a:p>
          <a:p>
            <a:pPr marL="342900" indent="-342900" algn="just">
              <a:buFont typeface="Wingdings" panose="05000000000000000000" pitchFamily="2" charset="2"/>
              <a:buChar char="§"/>
            </a:pPr>
            <a:endParaRPr lang="fr-FR" sz="1800" b="0" dirty="0"/>
          </a:p>
          <a:p>
            <a:pPr marL="342900" indent="-342900" algn="just">
              <a:buFont typeface="Wingdings" panose="05000000000000000000" pitchFamily="2" charset="2"/>
              <a:buChar char="§"/>
            </a:pPr>
            <a:endParaRPr lang="fr-FR" sz="1800" b="0" dirty="0" smtClean="0"/>
          </a:p>
        </p:txBody>
      </p:sp>
      <p:sp>
        <p:nvSpPr>
          <p:cNvPr id="5" name="Rectangle à coins arrondis 4"/>
          <p:cNvSpPr/>
          <p:nvPr/>
        </p:nvSpPr>
        <p:spPr>
          <a:xfrm>
            <a:off x="611560" y="1124744"/>
            <a:ext cx="8352928" cy="504056"/>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fr-FR" sz="1200" dirty="0"/>
              <a:t>Le déploiement des actions (couverture populationnelle, territoires couverts) est-il satisfaisant ? </a:t>
            </a:r>
          </a:p>
        </p:txBody>
      </p:sp>
      <p:sp>
        <p:nvSpPr>
          <p:cNvPr id="6" name="Titre 1"/>
          <p:cNvSpPr txBox="1">
            <a:spLocks/>
          </p:cNvSpPr>
          <p:nvPr/>
        </p:nvSpPr>
        <p:spPr>
          <a:xfrm rot="16200000">
            <a:off x="-1860308" y="3717031"/>
            <a:ext cx="4464496" cy="720081"/>
          </a:xfrm>
          <a:prstGeom prst="rect">
            <a:avLst/>
          </a:prstGeom>
          <a:solidFill>
            <a:schemeClr val="bg2">
              <a:lumMod val="90000"/>
            </a:schemeClr>
          </a:solidFill>
        </p:spPr>
        <p:txBody>
          <a:bodyPr vert="horz" lIns="91440" tIns="45720" rIns="91440" bIns="45720" rtlCol="0" anchor="ctr">
            <a:normAutofit/>
          </a:bodyPr>
          <a:lstStyle>
            <a:lvl1pPr algn="l" defTabSz="914400" rtl="0" eaLnBrk="1" latinLnBrk="0" hangingPunct="1">
              <a:spcBef>
                <a:spcPct val="0"/>
              </a:spcBef>
              <a:buNone/>
              <a:defRPr sz="2800" b="1" kern="1200">
                <a:solidFill>
                  <a:schemeClr val="tx1">
                    <a:lumMod val="65000"/>
                    <a:lumOff val="35000"/>
                  </a:schemeClr>
                </a:solidFill>
                <a:latin typeface="+mj-lt"/>
                <a:ea typeface="+mj-ea"/>
                <a:cs typeface="+mj-cs"/>
              </a:defRPr>
            </a:lvl1pPr>
          </a:lstStyle>
          <a:p>
            <a:pPr algn="ctr"/>
            <a:r>
              <a:rPr lang="fr-FR" sz="2000" dirty="0" smtClean="0"/>
              <a:t>DEPLOIEMENT ET MISE EN OEUVRE</a:t>
            </a:r>
            <a:endParaRPr lang="fr-FR" sz="2000" dirty="0"/>
          </a:p>
        </p:txBody>
      </p:sp>
    </p:spTree>
    <p:extLst>
      <p:ext uri="{BB962C8B-B14F-4D97-AF65-F5344CB8AC3E}">
        <p14:creationId xmlns:p14="http://schemas.microsoft.com/office/powerpoint/2010/main" val="143376120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Un axe prévention qui a pu prendre une place nouvelle au sein de la politique de santé régionale</a:t>
            </a:r>
            <a:endParaRPr lang="fr-FR" dirty="0"/>
          </a:p>
        </p:txBody>
      </p:sp>
      <p:sp>
        <p:nvSpPr>
          <p:cNvPr id="3" name="Espace réservé du contenu 2"/>
          <p:cNvSpPr>
            <a:spLocks noGrp="1"/>
          </p:cNvSpPr>
          <p:nvPr>
            <p:ph idx="1"/>
          </p:nvPr>
        </p:nvSpPr>
        <p:spPr>
          <a:xfrm>
            <a:off x="827585" y="1844824"/>
            <a:ext cx="8136903" cy="4494796"/>
          </a:xfrm>
        </p:spPr>
        <p:txBody>
          <a:bodyPr>
            <a:normAutofit fontScale="70000" lnSpcReduction="20000"/>
          </a:bodyPr>
          <a:lstStyle/>
          <a:p>
            <a:pPr marL="342900" indent="-342900" algn="just">
              <a:spcAft>
                <a:spcPts val="600"/>
              </a:spcAft>
              <a:buFont typeface="Wingdings" panose="05000000000000000000" pitchFamily="2" charset="2"/>
              <a:buChar char="§"/>
            </a:pPr>
            <a:r>
              <a:rPr lang="fr-FR" sz="1800" b="0" dirty="0"/>
              <a:t>La prévention a été une priorité affichée du PRS, ce qui a notamment </a:t>
            </a:r>
            <a:r>
              <a:rPr lang="fr-FR" sz="1800" b="0" dirty="0" smtClean="0"/>
              <a:t>favorisé </a:t>
            </a:r>
            <a:r>
              <a:rPr lang="fr-FR" sz="1800" b="0" dirty="0"/>
              <a:t>une mobilisation des acteurs, </a:t>
            </a:r>
            <a:r>
              <a:rPr lang="fr-FR" sz="1800" b="0" dirty="0" smtClean="0"/>
              <a:t>des </a:t>
            </a:r>
            <a:r>
              <a:rPr lang="fr-FR" sz="1800" b="0" dirty="0"/>
              <a:t>avancées sur le sport-santé, </a:t>
            </a:r>
            <a:r>
              <a:rPr lang="fr-FR" sz="1800" b="0" dirty="0" smtClean="0"/>
              <a:t>sur l’offre </a:t>
            </a:r>
            <a:r>
              <a:rPr lang="fr-FR" sz="1800" b="0" dirty="0"/>
              <a:t>alimentaire, </a:t>
            </a:r>
            <a:r>
              <a:rPr lang="fr-FR" sz="1800" b="0" dirty="0" smtClean="0"/>
              <a:t>sur l’addictologie… </a:t>
            </a:r>
            <a:r>
              <a:rPr lang="fr-FR" sz="1800" dirty="0" smtClean="0"/>
              <a:t>Le PRS a ainsi permis </a:t>
            </a:r>
            <a:r>
              <a:rPr lang="fr-FR" sz="1800" dirty="0"/>
              <a:t>d’inscrire </a:t>
            </a:r>
            <a:r>
              <a:rPr lang="fr-FR" sz="1800" dirty="0" smtClean="0"/>
              <a:t>la </a:t>
            </a:r>
            <a:r>
              <a:rPr lang="fr-FR" sz="1800" dirty="0"/>
              <a:t>prévention dans une </a:t>
            </a:r>
            <a:r>
              <a:rPr lang="fr-FR" sz="1800" dirty="0" smtClean="0"/>
              <a:t>approche </a:t>
            </a:r>
            <a:r>
              <a:rPr lang="fr-FR" sz="1800" dirty="0"/>
              <a:t>globale </a:t>
            </a:r>
            <a:r>
              <a:rPr lang="fr-FR" sz="1800" dirty="0" smtClean="0"/>
              <a:t>des politiques de santé. Il a également </a:t>
            </a:r>
            <a:r>
              <a:rPr lang="fr-FR" sz="1800" dirty="0"/>
              <a:t>contribué à la structuration </a:t>
            </a:r>
            <a:r>
              <a:rPr lang="fr-FR" sz="1800" dirty="0" smtClean="0"/>
              <a:t>de ce champs</a:t>
            </a:r>
            <a:r>
              <a:rPr lang="fr-FR" sz="1800" b="0" dirty="0" smtClean="0"/>
              <a:t>, </a:t>
            </a:r>
            <a:r>
              <a:rPr lang="fr-FR" sz="1800" b="0" dirty="0"/>
              <a:t>en redéfinissant les rôles de chaque acteur et leurs domaines d’intervention. Il existe encore des doublons, </a:t>
            </a:r>
            <a:r>
              <a:rPr lang="fr-FR" sz="1800" b="0" dirty="0" smtClean="0"/>
              <a:t>(comme par exemple,  </a:t>
            </a:r>
            <a:r>
              <a:rPr lang="fr-FR" sz="1800" b="0" dirty="0"/>
              <a:t>sur le champ du </a:t>
            </a:r>
            <a:r>
              <a:rPr lang="fr-FR" sz="1800" b="0" dirty="0" smtClean="0"/>
              <a:t>diabète) </a:t>
            </a:r>
            <a:r>
              <a:rPr lang="fr-FR" sz="1800" b="0" dirty="0"/>
              <a:t>mais les améliorations </a:t>
            </a:r>
            <a:r>
              <a:rPr lang="fr-FR" sz="1800" b="0" dirty="0" smtClean="0"/>
              <a:t>sont réelles.</a:t>
            </a:r>
          </a:p>
          <a:p>
            <a:pPr marL="342900" indent="-342900" algn="just">
              <a:spcAft>
                <a:spcPts val="600"/>
              </a:spcAft>
              <a:buFont typeface="Wingdings" panose="05000000000000000000" pitchFamily="2" charset="2"/>
              <a:buChar char="§"/>
            </a:pPr>
            <a:r>
              <a:rPr lang="fr-FR" sz="1800" b="0" dirty="0" smtClean="0"/>
              <a:t>En outre le principe de fongibilité asymétrique a permis de sanctuariser les crédits qui lui étaient dédiés</a:t>
            </a:r>
            <a:r>
              <a:rPr lang="fr-FR" sz="1800" b="0" dirty="0"/>
              <a:t>. Cependant l’enveloppe globale n’a pas augmenté.</a:t>
            </a:r>
          </a:p>
          <a:p>
            <a:pPr marL="342900" indent="-342900" algn="just">
              <a:spcAft>
                <a:spcPts val="600"/>
              </a:spcAft>
              <a:buFont typeface="Wingdings" panose="05000000000000000000" pitchFamily="2" charset="2"/>
              <a:buChar char="§"/>
            </a:pPr>
            <a:endParaRPr lang="fr-FR" sz="1800" b="0" dirty="0" smtClean="0"/>
          </a:p>
          <a:p>
            <a:pPr marL="342900" indent="-342900" algn="just">
              <a:spcAft>
                <a:spcPts val="600"/>
              </a:spcAft>
              <a:buFont typeface="Wingdings" panose="05000000000000000000" pitchFamily="2" charset="2"/>
              <a:buChar char="§"/>
            </a:pPr>
            <a:endParaRPr lang="fr-FR" sz="1800" b="0" dirty="0" smtClean="0"/>
          </a:p>
          <a:p>
            <a:pPr marL="342900" indent="-342900" algn="just">
              <a:buFont typeface="Wingdings" panose="05000000000000000000" pitchFamily="2" charset="2"/>
              <a:buChar char="§"/>
            </a:pPr>
            <a:r>
              <a:rPr lang="fr-FR" sz="1800" b="0" dirty="0" smtClean="0"/>
              <a:t>La prévention a dès lors infusé assez largement au travers de nombreuses actions.</a:t>
            </a:r>
          </a:p>
          <a:p>
            <a:pPr marL="844550" lvl="1" indent="-285750" algn="just">
              <a:lnSpc>
                <a:spcPct val="120000"/>
              </a:lnSpc>
              <a:buFont typeface="Arial" panose="020B0604020202020204" pitchFamily="34" charset="0"/>
              <a:buChar char="•"/>
            </a:pPr>
            <a:r>
              <a:rPr lang="fr-FR" sz="1400" b="0" dirty="0" smtClean="0"/>
              <a:t>L’IREPS en a porté un </a:t>
            </a:r>
            <a:r>
              <a:rPr lang="fr-FR" sz="1400" b="0" dirty="0"/>
              <a:t>nombre important auprès des acteurs du sanitaire et du médico-social, notamment en matière d’éducation thérapeutique. Elle a également accompagné les travaux récents de l’ARS sur la thématique du management des politiques de prévention. Elle a </a:t>
            </a:r>
            <a:r>
              <a:rPr lang="fr-FR" sz="1400" b="0" dirty="0" smtClean="0"/>
              <a:t>déployé </a:t>
            </a:r>
            <a:r>
              <a:rPr lang="fr-FR" sz="1400" b="0" dirty="0"/>
              <a:t>à Mayotte, des actions d’éducation à la santé en lien avec les communes (dans le cadre des 4 CLS) et des écoles : le projet évènementiel MAYANA SANTE, actions de prévention en direction des jeunes, interventions dans les écoles autour de l’alimentation. Un pôle Régional de Compétences en Education et Promotion de la Santé de Mayotte a également été créé. Un programme de bornes fontaines a été relancé, pour que les populations défavorisées puissent </a:t>
            </a:r>
            <a:r>
              <a:rPr lang="fr-FR" sz="1400" b="0" dirty="0" smtClean="0"/>
              <a:t>retirer </a:t>
            </a:r>
            <a:r>
              <a:rPr lang="fr-FR" sz="1400" b="0" dirty="0"/>
              <a:t>de </a:t>
            </a:r>
            <a:r>
              <a:rPr lang="fr-FR" sz="1400" b="0" dirty="0" smtClean="0"/>
              <a:t>l’eau (installation de 4 BFM en 2015). </a:t>
            </a:r>
          </a:p>
          <a:p>
            <a:pPr marL="844550" lvl="1" indent="-285750" algn="just">
              <a:lnSpc>
                <a:spcPct val="120000"/>
              </a:lnSpc>
              <a:buFont typeface="Arial" panose="020B0604020202020204" pitchFamily="34" charset="0"/>
              <a:buChar char="•"/>
            </a:pPr>
            <a:r>
              <a:rPr lang="fr-FR" sz="1400" b="0" dirty="0" smtClean="0"/>
              <a:t>A La Réunion et à Mayotte, 61 programmes </a:t>
            </a:r>
            <a:r>
              <a:rPr lang="fr-FR" sz="1400" b="0" smtClean="0"/>
              <a:t>d’éducation thérapeutique ont été autorisés</a:t>
            </a:r>
            <a:endParaRPr lang="fr-FR" sz="1400" b="0" dirty="0"/>
          </a:p>
          <a:p>
            <a:pPr marL="844550" lvl="1" indent="-285750" algn="just">
              <a:buFont typeface="Arial" panose="020B0604020202020204" pitchFamily="34" charset="0"/>
              <a:buChar char="•"/>
            </a:pPr>
            <a:r>
              <a:rPr lang="fr-FR" sz="1400" b="0" dirty="0"/>
              <a:t>Des conférences santé environnement, santé bucco-dentaire, sur le diabète, ont été organisées , de même que des actions de communication ponctuelles ont été entreprises (comme sur le syndrome d’alcoolisation fœtale à l’occasion de la journée nationale, en 2014</a:t>
            </a:r>
            <a:r>
              <a:rPr lang="fr-FR" sz="1400" b="0" dirty="0" smtClean="0"/>
              <a:t>).</a:t>
            </a:r>
            <a:endParaRPr lang="fr-FR" sz="1400" b="0" dirty="0"/>
          </a:p>
          <a:p>
            <a:pPr marL="844550" lvl="1" indent="-285750" algn="just">
              <a:buFont typeface="Arial" panose="020B0604020202020204" pitchFamily="34" charset="0"/>
              <a:buChar char="•"/>
            </a:pPr>
            <a:r>
              <a:rPr lang="fr-FR" sz="1400" b="0" dirty="0" smtClean="0"/>
              <a:t>A l’inverse, les réseaux ont dû abandonner leurs interventions en matière d’éducation thérapeutique. Ce type d’intervention a tendance à décroître : les hôpitaux n’en font plus, les MSP n’en ont plus le temps. </a:t>
            </a:r>
          </a:p>
          <a:p>
            <a:pPr marL="844550" lvl="1" indent="-285750" algn="just">
              <a:buFont typeface="Arial" panose="020B0604020202020204" pitchFamily="34" charset="0"/>
              <a:buChar char="•"/>
            </a:pPr>
            <a:r>
              <a:rPr lang="fr-FR" sz="1400" b="0" dirty="0" smtClean="0"/>
              <a:t>A Mayotte, le </a:t>
            </a:r>
            <a:r>
              <a:rPr lang="fr-FR" sz="1400" b="0" dirty="0"/>
              <a:t>PRS a contribué à dynamiser les échanges entre les acteurs porteurs d’actions de prévention : </a:t>
            </a:r>
            <a:r>
              <a:rPr lang="fr-FR" sz="1400" b="0" dirty="0" err="1"/>
              <a:t>ReDiaBylang</a:t>
            </a:r>
            <a:r>
              <a:rPr lang="fr-FR" sz="1400" b="0" dirty="0"/>
              <a:t>, IREPS, Ligue de l’enseignement, associations de prévention HIV, professionnels libéraux, etc. </a:t>
            </a:r>
          </a:p>
          <a:p>
            <a:pPr marL="901700" lvl="1" indent="-342900" algn="just">
              <a:buFont typeface="Wingdings" panose="05000000000000000000" pitchFamily="2" charset="2"/>
              <a:buChar char="§"/>
            </a:pPr>
            <a:endParaRPr lang="fr-FR" sz="1400" b="0" dirty="0"/>
          </a:p>
          <a:p>
            <a:pPr marL="342900" indent="-342900" algn="just">
              <a:buFont typeface="Wingdings" panose="05000000000000000000" pitchFamily="2" charset="2"/>
              <a:buChar char="§"/>
            </a:pPr>
            <a:endParaRPr lang="fr-FR" sz="1800" b="0" dirty="0"/>
          </a:p>
        </p:txBody>
      </p:sp>
      <p:sp>
        <p:nvSpPr>
          <p:cNvPr id="5" name="Rectangle à coins arrondis 4"/>
          <p:cNvSpPr/>
          <p:nvPr/>
        </p:nvSpPr>
        <p:spPr>
          <a:xfrm>
            <a:off x="611560" y="1124744"/>
            <a:ext cx="8352928" cy="504056"/>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fr-FR" sz="1200" dirty="0"/>
              <a:t>Dans quelle mesure le PRS </a:t>
            </a:r>
            <a:r>
              <a:rPr lang="fr-FR" sz="1200" dirty="0" err="1"/>
              <a:t>a-t-il</a:t>
            </a:r>
            <a:r>
              <a:rPr lang="fr-FR" sz="1200" dirty="0"/>
              <a:t> favorisé une diversité des actions de prévention, de dépistage et d'éducation thérapeutique ?</a:t>
            </a:r>
          </a:p>
        </p:txBody>
      </p:sp>
      <p:sp>
        <p:nvSpPr>
          <p:cNvPr id="6" name="Titre 1"/>
          <p:cNvSpPr txBox="1">
            <a:spLocks/>
          </p:cNvSpPr>
          <p:nvPr/>
        </p:nvSpPr>
        <p:spPr>
          <a:xfrm rot="16200000">
            <a:off x="-1860308" y="3717031"/>
            <a:ext cx="4464496" cy="720081"/>
          </a:xfrm>
          <a:prstGeom prst="rect">
            <a:avLst/>
          </a:prstGeom>
          <a:solidFill>
            <a:schemeClr val="bg2">
              <a:lumMod val="90000"/>
            </a:schemeClr>
          </a:solidFill>
        </p:spPr>
        <p:txBody>
          <a:bodyPr vert="horz" lIns="91440" tIns="45720" rIns="91440" bIns="45720" rtlCol="0" anchor="ctr">
            <a:normAutofit/>
          </a:bodyPr>
          <a:lstStyle>
            <a:lvl1pPr algn="l" defTabSz="914400" rtl="0" eaLnBrk="1" latinLnBrk="0" hangingPunct="1">
              <a:spcBef>
                <a:spcPct val="0"/>
              </a:spcBef>
              <a:buNone/>
              <a:defRPr sz="2800" b="1" kern="1200">
                <a:solidFill>
                  <a:schemeClr val="tx1">
                    <a:lumMod val="65000"/>
                    <a:lumOff val="35000"/>
                  </a:schemeClr>
                </a:solidFill>
                <a:latin typeface="+mj-lt"/>
                <a:ea typeface="+mj-ea"/>
                <a:cs typeface="+mj-cs"/>
              </a:defRPr>
            </a:lvl1pPr>
          </a:lstStyle>
          <a:p>
            <a:pPr algn="ctr"/>
            <a:r>
              <a:rPr lang="fr-FR" sz="2000" dirty="0" smtClean="0"/>
              <a:t>DEPLOIEMENT ET MISE EN OEUVRE</a:t>
            </a:r>
            <a:endParaRPr lang="fr-FR" sz="2000" dirty="0"/>
          </a:p>
        </p:txBody>
      </p:sp>
    </p:spTree>
    <p:extLst>
      <p:ext uri="{BB962C8B-B14F-4D97-AF65-F5344CB8AC3E}">
        <p14:creationId xmlns:p14="http://schemas.microsoft.com/office/powerpoint/2010/main" val="384570021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RECOMMANDATIONS POUR LE PRS2	</a:t>
            </a:r>
            <a:endParaRPr lang="fr-FR" dirty="0"/>
          </a:p>
        </p:txBody>
      </p:sp>
      <p:sp>
        <p:nvSpPr>
          <p:cNvPr id="3" name="Espace réservé du contenu 2"/>
          <p:cNvSpPr>
            <a:spLocks noGrp="1"/>
          </p:cNvSpPr>
          <p:nvPr>
            <p:ph idx="1"/>
          </p:nvPr>
        </p:nvSpPr>
        <p:spPr>
          <a:xfrm>
            <a:off x="251520" y="2276872"/>
            <a:ext cx="8784976" cy="5142868"/>
          </a:xfrm>
        </p:spPr>
        <p:txBody>
          <a:bodyPr>
            <a:normAutofit/>
          </a:bodyPr>
          <a:lstStyle/>
          <a:p>
            <a:pPr algn="just">
              <a:buClr>
                <a:srgbClr val="669900"/>
              </a:buClr>
              <a:buFont typeface="Wingdings" panose="05000000000000000000" pitchFamily="2" charset="2"/>
              <a:buChar char="Ü"/>
            </a:pPr>
            <a:r>
              <a:rPr lang="fr-FR" sz="1800" dirty="0" smtClean="0"/>
              <a:t>Une </a:t>
            </a:r>
            <a:r>
              <a:rPr lang="fr-FR" sz="1800" dirty="0"/>
              <a:t>fonction observation qui doit continuer à être sollicitée </a:t>
            </a:r>
            <a:r>
              <a:rPr lang="fr-FR" sz="1800" dirty="0" smtClean="0"/>
              <a:t>car les usages en sont bénéfiques pour faire évoluer les projets portés par l’Agence comme par les acteurs de terrain.</a:t>
            </a:r>
          </a:p>
          <a:p>
            <a:pPr algn="just">
              <a:buClr>
                <a:srgbClr val="669900"/>
              </a:buClr>
              <a:buFont typeface="Wingdings" panose="05000000000000000000" pitchFamily="2" charset="2"/>
              <a:buChar char="Ü"/>
            </a:pPr>
            <a:r>
              <a:rPr lang="fr-FR" sz="1800" dirty="0" smtClean="0"/>
              <a:t>Le </a:t>
            </a:r>
            <a:r>
              <a:rPr lang="fr-FR" sz="1800" dirty="0"/>
              <a:t>déploiement des actions sur les territoires et auprès des populations doit poursuivre dans la même logique de souplesse et d’adaptabilité. </a:t>
            </a:r>
            <a:r>
              <a:rPr lang="fr-FR" sz="1800" dirty="0" smtClean="0"/>
              <a:t>Ainsi, la </a:t>
            </a:r>
            <a:r>
              <a:rPr lang="fr-FR" sz="1800" dirty="0"/>
              <a:t>réduction des inégalités territoriales de santé </a:t>
            </a:r>
            <a:r>
              <a:rPr lang="fr-FR" sz="1800" dirty="0" smtClean="0"/>
              <a:t>doit </a:t>
            </a:r>
            <a:r>
              <a:rPr lang="fr-FR" sz="1800" dirty="0"/>
              <a:t>être une injonction transversale, un critère commun à tous les objectifs, à toutes les politiques de santé ainsi qu’à toute action engagée</a:t>
            </a:r>
            <a:endParaRPr lang="fr-FR" sz="1800" dirty="0" smtClean="0"/>
          </a:p>
          <a:p>
            <a:pPr algn="just">
              <a:buClr>
                <a:srgbClr val="669900"/>
              </a:buClr>
              <a:buFont typeface="Wingdings" panose="05000000000000000000" pitchFamily="2" charset="2"/>
              <a:buChar char="Ü"/>
            </a:pPr>
            <a:r>
              <a:rPr lang="fr-FR" sz="1800" dirty="0" smtClean="0"/>
              <a:t>La </a:t>
            </a:r>
            <a:r>
              <a:rPr lang="fr-FR" sz="1800" dirty="0"/>
              <a:t>structuration d’un document autour de la thématique de prévention doit être approfondie. Celle-ci ne peut se retrouver uniquement dans un schéma mais doit infuser le PRS dans son intégralité. La prévention doit constituer plus un réflexe, un souci permanent, qu’une déclinaison d’actions spécifiques. </a:t>
            </a:r>
            <a:endParaRPr lang="fr-FR" sz="1800" dirty="0" smtClean="0"/>
          </a:p>
          <a:p>
            <a:pPr marL="0" indent="0" algn="just">
              <a:buClr>
                <a:srgbClr val="669900"/>
              </a:buClr>
              <a:buNone/>
            </a:pPr>
            <a:endParaRPr lang="fr-FR" sz="1800" dirty="0"/>
          </a:p>
        </p:txBody>
      </p:sp>
      <p:pic>
        <p:nvPicPr>
          <p:cNvPr id="5122" name="Picture 2" descr="Afficher l'image d'origin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2" y="1052736"/>
            <a:ext cx="1537469" cy="10249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8831574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Des actions efficaces pour l’accès à la santé</a:t>
            </a:r>
            <a:endParaRPr lang="fr-FR" dirty="0"/>
          </a:p>
        </p:txBody>
      </p:sp>
      <p:sp>
        <p:nvSpPr>
          <p:cNvPr id="3" name="Espace réservé du contenu 2"/>
          <p:cNvSpPr>
            <a:spLocks noGrp="1"/>
          </p:cNvSpPr>
          <p:nvPr>
            <p:ph idx="1"/>
          </p:nvPr>
        </p:nvSpPr>
        <p:spPr>
          <a:xfrm>
            <a:off x="827585" y="1844824"/>
            <a:ext cx="8136903" cy="4494796"/>
          </a:xfrm>
        </p:spPr>
        <p:txBody>
          <a:bodyPr>
            <a:normAutofit/>
          </a:bodyPr>
          <a:lstStyle/>
          <a:p>
            <a:pPr marL="342900" indent="-342900" algn="just">
              <a:spcAft>
                <a:spcPts val="600"/>
              </a:spcAft>
              <a:buFont typeface="Wingdings" panose="05000000000000000000" pitchFamily="2" charset="2"/>
              <a:buChar char="§"/>
            </a:pPr>
            <a:r>
              <a:rPr lang="fr-FR" sz="1800" b="0" dirty="0"/>
              <a:t>De nombreuses actions ont favorisé l’accès aux soins (1/3)</a:t>
            </a:r>
          </a:p>
          <a:p>
            <a:pPr marL="844550" lvl="1" indent="-285750" algn="just">
              <a:buFont typeface="Arial" panose="020B0604020202020204" pitchFamily="34" charset="0"/>
              <a:buChar char="•"/>
            </a:pPr>
            <a:r>
              <a:rPr lang="fr-FR" sz="1400" b="0" dirty="0" smtClean="0"/>
              <a:t>Certains </a:t>
            </a:r>
            <a:r>
              <a:rPr lang="fr-FR" sz="1400" b="0" dirty="0"/>
              <a:t>indicateurs mettent en exergue </a:t>
            </a:r>
            <a:r>
              <a:rPr lang="fr-FR" sz="1400" dirty="0"/>
              <a:t>l’effectivité du déploiement des </a:t>
            </a:r>
            <a:r>
              <a:rPr lang="fr-FR" sz="1400" dirty="0" smtClean="0"/>
              <a:t>actions </a:t>
            </a:r>
            <a:r>
              <a:rPr lang="fr-FR" sz="1400" b="0" dirty="0" smtClean="0"/>
              <a:t>: le taux d’hospitalisation s’est rapproché à La Réunion de la moyenne métropolitain, l’espérance de vie est en augmentation  (77 ans pour les hommes, 83,9 pour les femmes)…</a:t>
            </a:r>
          </a:p>
          <a:p>
            <a:pPr marL="844550" lvl="1" indent="-285750" algn="just">
              <a:buFont typeface="Arial" panose="020B0604020202020204" pitchFamily="34" charset="0"/>
              <a:buChar char="•"/>
            </a:pPr>
            <a:endParaRPr lang="fr-FR" sz="1400" b="0" dirty="0" smtClean="0"/>
          </a:p>
          <a:p>
            <a:pPr marL="844550" lvl="1" indent="-285750" algn="just">
              <a:buFont typeface="Arial" panose="020B0604020202020204" pitchFamily="34" charset="0"/>
              <a:buChar char="•"/>
            </a:pPr>
            <a:r>
              <a:rPr lang="fr-FR" sz="1400" b="0" dirty="0" smtClean="0"/>
              <a:t>Le </a:t>
            </a:r>
            <a:r>
              <a:rPr lang="fr-FR" sz="1400" b="0" dirty="0"/>
              <a:t>PRS a par ailleurs permis </a:t>
            </a:r>
            <a:r>
              <a:rPr lang="fr-FR" sz="1400" dirty="0"/>
              <a:t>l’émergence de nouveaux </a:t>
            </a:r>
            <a:r>
              <a:rPr lang="fr-FR" sz="1400" dirty="0" smtClean="0"/>
              <a:t>outils </a:t>
            </a:r>
            <a:r>
              <a:rPr lang="fr-FR" sz="1400" b="0" dirty="0"/>
              <a:t>en faveur de l’accès à la </a:t>
            </a:r>
            <a:r>
              <a:rPr lang="fr-FR" sz="1400" b="0" dirty="0" smtClean="0"/>
              <a:t>santé dans une logique territoriale. </a:t>
            </a:r>
            <a:r>
              <a:rPr lang="fr-FR" sz="1400" b="0" dirty="0"/>
              <a:t>Ces outils ont parfois été suffisamment appropriés pour que les acteurs en aient un usage extensifs. C’est le cas, par exemple, des CLS qui ont permis de faire un travail approfondi avec les communes sur la nutrition dans les cantines. </a:t>
            </a:r>
            <a:endParaRPr lang="fr-FR" sz="1400" b="0" dirty="0" smtClean="0"/>
          </a:p>
          <a:p>
            <a:pPr marL="844550" lvl="1" indent="-285750" algn="just">
              <a:buFont typeface="Arial" panose="020B0604020202020204" pitchFamily="34" charset="0"/>
              <a:buChar char="•"/>
            </a:pPr>
            <a:endParaRPr lang="fr-FR" sz="1400" b="0" dirty="0"/>
          </a:p>
          <a:p>
            <a:pPr marL="844550" lvl="1" indent="-285750" algn="just">
              <a:buFont typeface="Arial" panose="020B0604020202020204" pitchFamily="34" charset="0"/>
              <a:buChar char="•"/>
            </a:pPr>
            <a:r>
              <a:rPr lang="fr-FR" sz="1400" b="0" dirty="0"/>
              <a:t>A Mayotte, l’IREPS a mené une démarche de diagnostic dans 4 communes concernées par un CLS : M’</a:t>
            </a:r>
            <a:r>
              <a:rPr lang="fr-FR" sz="1400" b="0" dirty="0" err="1"/>
              <a:t>tsamboro</a:t>
            </a:r>
            <a:r>
              <a:rPr lang="fr-FR" sz="1400" b="0" dirty="0"/>
              <a:t>, </a:t>
            </a:r>
            <a:r>
              <a:rPr lang="fr-FR" sz="1400" b="0" dirty="0" err="1"/>
              <a:t>Koungou</a:t>
            </a:r>
            <a:r>
              <a:rPr lang="fr-FR" sz="1400" b="0" dirty="0"/>
              <a:t>, Mamoudzou, </a:t>
            </a:r>
            <a:r>
              <a:rPr lang="fr-FR" sz="1400" b="0" dirty="0" err="1"/>
              <a:t>Padmanzi</a:t>
            </a:r>
            <a:r>
              <a:rPr lang="fr-FR" sz="1400" b="0" dirty="0"/>
              <a:t>. Les communes se sont inégalement appropriées la démarche de CLS qui a apporté davantage de résultats sur la commune de Mamoudzou où des indicateurs de fragilité ont pu être identifiés : précarité des familles, isolement des jeunes, insalubrité, problème d’accès l’eau potable, offre de soins sous-dimensionnés. </a:t>
            </a:r>
            <a:endParaRPr lang="fr-FR" sz="1400" b="0" dirty="0" smtClean="0"/>
          </a:p>
          <a:p>
            <a:pPr marL="844550" lvl="1" indent="-285750" algn="just">
              <a:buFont typeface="Arial" panose="020B0604020202020204" pitchFamily="34" charset="0"/>
              <a:buChar char="•"/>
            </a:pPr>
            <a:endParaRPr lang="fr-FR" sz="1400" b="0" dirty="0"/>
          </a:p>
        </p:txBody>
      </p:sp>
      <p:sp>
        <p:nvSpPr>
          <p:cNvPr id="5" name="Rectangle à coins arrondis 4"/>
          <p:cNvSpPr/>
          <p:nvPr/>
        </p:nvSpPr>
        <p:spPr>
          <a:xfrm>
            <a:off x="611560" y="1124744"/>
            <a:ext cx="8352928" cy="504056"/>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fr-FR" sz="1200" dirty="0"/>
              <a:t>Le PRS </a:t>
            </a:r>
            <a:r>
              <a:rPr lang="fr-FR" sz="1200" dirty="0" smtClean="0"/>
              <a:t>at-il </a:t>
            </a:r>
            <a:r>
              <a:rPr lang="fr-FR" sz="1200" dirty="0"/>
              <a:t>permis l’accès à la santé des populations défavorisées (accès à la prévention et aux soins de premier recours) ? Dans quelle mesure des outils ont été déployés pour favoriser l'accès aux soins ? Quelles sont les actions phares marquant la contribution du PRS à l'amélioration de l'état de santé de la population et à la réduction des ISTS ? </a:t>
            </a:r>
          </a:p>
        </p:txBody>
      </p:sp>
      <p:sp>
        <p:nvSpPr>
          <p:cNvPr id="6" name="Titre 1"/>
          <p:cNvSpPr txBox="1">
            <a:spLocks/>
          </p:cNvSpPr>
          <p:nvPr/>
        </p:nvSpPr>
        <p:spPr>
          <a:xfrm rot="16200000">
            <a:off x="-1860308" y="3717031"/>
            <a:ext cx="4464496" cy="720081"/>
          </a:xfrm>
          <a:prstGeom prst="rect">
            <a:avLst/>
          </a:prstGeom>
          <a:solidFill>
            <a:srgbClr val="FFC000"/>
          </a:solidFill>
        </p:spPr>
        <p:txBody>
          <a:bodyPr vert="horz" lIns="91440" tIns="45720" rIns="91440" bIns="45720" rtlCol="0" anchor="ctr">
            <a:normAutofit/>
          </a:bodyPr>
          <a:lstStyle>
            <a:lvl1pPr algn="l" defTabSz="914400" rtl="0" eaLnBrk="1" latinLnBrk="0" hangingPunct="1">
              <a:spcBef>
                <a:spcPct val="0"/>
              </a:spcBef>
              <a:buNone/>
              <a:defRPr sz="2800" b="1" kern="1200">
                <a:solidFill>
                  <a:schemeClr val="tx1">
                    <a:lumMod val="65000"/>
                    <a:lumOff val="35000"/>
                  </a:schemeClr>
                </a:solidFill>
                <a:latin typeface="+mj-lt"/>
                <a:ea typeface="+mj-ea"/>
                <a:cs typeface="+mj-cs"/>
              </a:defRPr>
            </a:lvl1pPr>
          </a:lstStyle>
          <a:p>
            <a:pPr algn="ctr"/>
            <a:r>
              <a:rPr lang="fr-FR" sz="2000" dirty="0" smtClean="0"/>
              <a:t>IMPACT</a:t>
            </a:r>
            <a:endParaRPr lang="fr-FR" sz="2000" dirty="0"/>
          </a:p>
        </p:txBody>
      </p:sp>
    </p:spTree>
    <p:extLst>
      <p:ext uri="{BB962C8B-B14F-4D97-AF65-F5344CB8AC3E}">
        <p14:creationId xmlns:p14="http://schemas.microsoft.com/office/powerpoint/2010/main" val="54189119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Des actions efficaces pour l’accès à la santé</a:t>
            </a:r>
            <a:endParaRPr lang="fr-FR" dirty="0"/>
          </a:p>
        </p:txBody>
      </p:sp>
      <p:sp>
        <p:nvSpPr>
          <p:cNvPr id="3" name="Espace réservé du contenu 2"/>
          <p:cNvSpPr>
            <a:spLocks noGrp="1"/>
          </p:cNvSpPr>
          <p:nvPr>
            <p:ph idx="1"/>
          </p:nvPr>
        </p:nvSpPr>
        <p:spPr>
          <a:xfrm>
            <a:off x="827585" y="1844824"/>
            <a:ext cx="8136903" cy="4494796"/>
          </a:xfrm>
        </p:spPr>
        <p:txBody>
          <a:bodyPr>
            <a:normAutofit/>
          </a:bodyPr>
          <a:lstStyle/>
          <a:p>
            <a:pPr marL="844550" lvl="1" indent="-285750">
              <a:buFont typeface="Arial" panose="020B0604020202020204" pitchFamily="34" charset="0"/>
              <a:buChar char="•"/>
            </a:pPr>
            <a:endParaRPr lang="fr-FR" sz="1400" b="0" dirty="0" smtClean="0"/>
          </a:p>
          <a:p>
            <a:pPr marL="342900" indent="-342900" algn="just">
              <a:spcAft>
                <a:spcPts val="600"/>
              </a:spcAft>
              <a:buFont typeface="Wingdings" panose="05000000000000000000" pitchFamily="2" charset="2"/>
              <a:buChar char="§"/>
            </a:pPr>
            <a:r>
              <a:rPr lang="fr-FR" sz="1800" b="0" dirty="0"/>
              <a:t>De nombreuses actions ont favorisé l’accès aux soins </a:t>
            </a:r>
            <a:r>
              <a:rPr lang="fr-FR" sz="1800" b="0" dirty="0" smtClean="0"/>
              <a:t>(2/3)</a:t>
            </a:r>
          </a:p>
          <a:p>
            <a:pPr marL="342900" indent="-342900" algn="just">
              <a:spcAft>
                <a:spcPts val="600"/>
              </a:spcAft>
              <a:buFont typeface="Wingdings" panose="05000000000000000000" pitchFamily="2" charset="2"/>
              <a:buChar char="§"/>
            </a:pPr>
            <a:endParaRPr lang="fr-FR" sz="1800" b="0" dirty="0"/>
          </a:p>
          <a:p>
            <a:pPr marL="844550" lvl="1" indent="-285750" algn="just">
              <a:spcAft>
                <a:spcPts val="600"/>
              </a:spcAft>
              <a:buFont typeface="Arial" panose="020B0604020202020204" pitchFamily="34" charset="0"/>
              <a:buChar char="•"/>
            </a:pPr>
            <a:r>
              <a:rPr lang="fr-FR" sz="1400" b="0" dirty="0" smtClean="0"/>
              <a:t>Les </a:t>
            </a:r>
            <a:r>
              <a:rPr lang="fr-FR" sz="1400" b="0" dirty="0"/>
              <a:t>permanences et dispensaires, les centres de consultation comme les Centres médico psychologiques, sont régulièrement cités par les acteurs comme ayant joué un rôle important pour l’accès aux </a:t>
            </a:r>
            <a:r>
              <a:rPr lang="fr-FR" sz="1400" b="0" dirty="0" smtClean="0"/>
              <a:t>soins. L’amplitude horaire des dispensaires a du reste été élargie.</a:t>
            </a:r>
          </a:p>
          <a:p>
            <a:pPr marL="844550" lvl="1" indent="-285750" algn="just">
              <a:spcAft>
                <a:spcPts val="600"/>
              </a:spcAft>
              <a:buFont typeface="Arial" panose="020B0604020202020204" pitchFamily="34" charset="0"/>
              <a:buChar char="•"/>
            </a:pPr>
            <a:r>
              <a:rPr lang="fr-FR" sz="1400" b="0" dirty="0"/>
              <a:t>Le PRS a permis, en 2016, la mise en place d’une plateforme territoriale d’appui, qui a encouragé l’accès de la population aux soins de premier </a:t>
            </a:r>
            <a:r>
              <a:rPr lang="fr-FR" sz="1400" b="0" dirty="0" smtClean="0"/>
              <a:t>recours.</a:t>
            </a:r>
            <a:endParaRPr lang="fr-FR" sz="1400" b="0" dirty="0"/>
          </a:p>
          <a:p>
            <a:pPr marL="844550" lvl="1" indent="-285750" algn="just">
              <a:spcAft>
                <a:spcPts val="600"/>
              </a:spcAft>
              <a:buFont typeface="Arial" panose="020B0604020202020204" pitchFamily="34" charset="0"/>
              <a:buChar char="•"/>
            </a:pPr>
            <a:r>
              <a:rPr lang="fr-FR" sz="1400" b="0" dirty="0" smtClean="0"/>
              <a:t>Les </a:t>
            </a:r>
            <a:r>
              <a:rPr lang="fr-FR" sz="1400" b="0" dirty="0"/>
              <a:t>populations défavorisées ont été délibérément ciblées dans un certain nombre d’actions du PRS, par exemple en addictologie et en prévention, avec un travail en lien avec politiques de la </a:t>
            </a:r>
            <a:r>
              <a:rPr lang="fr-FR" sz="1400" b="0" dirty="0" smtClean="0"/>
              <a:t>ville. </a:t>
            </a:r>
            <a:r>
              <a:rPr lang="fr-FR" sz="1400" b="0" dirty="0"/>
              <a:t>Toutefois, </a:t>
            </a:r>
            <a:r>
              <a:rPr lang="fr-FR" sz="1400" b="0" dirty="0" smtClean="0"/>
              <a:t>l’accès </a:t>
            </a:r>
            <a:r>
              <a:rPr lang="fr-FR" sz="1400" b="0" dirty="0"/>
              <a:t>aux soins </a:t>
            </a:r>
            <a:r>
              <a:rPr lang="fr-FR" sz="1400" b="0" dirty="0" smtClean="0"/>
              <a:t>se </a:t>
            </a:r>
            <a:r>
              <a:rPr lang="fr-FR" sz="1400" b="0" dirty="0"/>
              <a:t>heurte encore à des freins : accès au droit, accès à l’information, accès physique. Les professionnels notent une prévalence et un cumul plus important des principales pathologies (diabète, VIH, maladies cardio-vasculaires). </a:t>
            </a:r>
          </a:p>
          <a:p>
            <a:pPr marL="844550" lvl="1" indent="-285750" algn="just">
              <a:spcAft>
                <a:spcPts val="600"/>
              </a:spcAft>
              <a:buFont typeface="Arial" panose="020B0604020202020204" pitchFamily="34" charset="0"/>
              <a:buChar char="•"/>
            </a:pPr>
            <a:r>
              <a:rPr lang="fr-FR" sz="1400" b="0" dirty="0"/>
              <a:t>La santé mentale a fait l’objet d’apports importants à la Réunion. Outre ceux déjà évoqués, on peut également citer l’action des PASS avec la réalisation de permanences en psychiatrie adulte. </a:t>
            </a:r>
          </a:p>
          <a:p>
            <a:pPr marL="844550" lvl="1" indent="-285750" algn="just">
              <a:spcAft>
                <a:spcPts val="600"/>
              </a:spcAft>
              <a:buFont typeface="Arial" panose="020B0604020202020204" pitchFamily="34" charset="0"/>
              <a:buChar char="•"/>
            </a:pPr>
            <a:endParaRPr lang="fr-FR" sz="1400" b="0" dirty="0"/>
          </a:p>
        </p:txBody>
      </p:sp>
      <p:sp>
        <p:nvSpPr>
          <p:cNvPr id="5" name="Rectangle à coins arrondis 4"/>
          <p:cNvSpPr/>
          <p:nvPr/>
        </p:nvSpPr>
        <p:spPr>
          <a:xfrm>
            <a:off x="611560" y="1124744"/>
            <a:ext cx="8352928" cy="504056"/>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fr-FR" sz="1200" dirty="0"/>
              <a:t>Le PRS </a:t>
            </a:r>
            <a:r>
              <a:rPr lang="fr-FR" sz="1200" dirty="0" smtClean="0"/>
              <a:t>at-il </a:t>
            </a:r>
            <a:r>
              <a:rPr lang="fr-FR" sz="1200" dirty="0"/>
              <a:t>permis l’accès à la santé des populations défavorisées (accès à la prévention et aux soins de premier recours) ? Dans quelle mesure des outils ont été déployés pour favoriser l'accès aux soins ? Quelles sont les actions phares marquant la contribution du PRS à l'amélioration de l'état de santé de la population et à la réduction des ISTS ? </a:t>
            </a:r>
          </a:p>
        </p:txBody>
      </p:sp>
      <p:sp>
        <p:nvSpPr>
          <p:cNvPr id="6" name="Titre 1"/>
          <p:cNvSpPr txBox="1">
            <a:spLocks/>
          </p:cNvSpPr>
          <p:nvPr/>
        </p:nvSpPr>
        <p:spPr>
          <a:xfrm rot="16200000">
            <a:off x="-1860308" y="3717031"/>
            <a:ext cx="4464496" cy="720081"/>
          </a:xfrm>
          <a:prstGeom prst="rect">
            <a:avLst/>
          </a:prstGeom>
          <a:solidFill>
            <a:srgbClr val="FFC000"/>
          </a:solidFill>
        </p:spPr>
        <p:txBody>
          <a:bodyPr vert="horz" lIns="91440" tIns="45720" rIns="91440" bIns="45720" rtlCol="0" anchor="ctr">
            <a:normAutofit/>
          </a:bodyPr>
          <a:lstStyle>
            <a:lvl1pPr algn="l" defTabSz="914400" rtl="0" eaLnBrk="1" latinLnBrk="0" hangingPunct="1">
              <a:spcBef>
                <a:spcPct val="0"/>
              </a:spcBef>
              <a:buNone/>
              <a:defRPr sz="2800" b="1" kern="1200">
                <a:solidFill>
                  <a:schemeClr val="tx1">
                    <a:lumMod val="65000"/>
                    <a:lumOff val="35000"/>
                  </a:schemeClr>
                </a:solidFill>
                <a:latin typeface="+mj-lt"/>
                <a:ea typeface="+mj-ea"/>
                <a:cs typeface="+mj-cs"/>
              </a:defRPr>
            </a:lvl1pPr>
          </a:lstStyle>
          <a:p>
            <a:pPr algn="ctr"/>
            <a:r>
              <a:rPr lang="fr-FR" sz="2000" dirty="0" smtClean="0"/>
              <a:t>IMPACT</a:t>
            </a:r>
            <a:endParaRPr lang="fr-FR" sz="2000" dirty="0"/>
          </a:p>
        </p:txBody>
      </p:sp>
    </p:spTree>
    <p:extLst>
      <p:ext uri="{BB962C8B-B14F-4D97-AF65-F5344CB8AC3E}">
        <p14:creationId xmlns:p14="http://schemas.microsoft.com/office/powerpoint/2010/main" val="50910970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Des actions efficaces pour l’accès à la santé</a:t>
            </a:r>
            <a:endParaRPr lang="fr-FR" dirty="0"/>
          </a:p>
        </p:txBody>
      </p:sp>
      <p:sp>
        <p:nvSpPr>
          <p:cNvPr id="3" name="Espace réservé du contenu 2"/>
          <p:cNvSpPr>
            <a:spLocks noGrp="1"/>
          </p:cNvSpPr>
          <p:nvPr>
            <p:ph idx="1"/>
          </p:nvPr>
        </p:nvSpPr>
        <p:spPr>
          <a:xfrm>
            <a:off x="827585" y="1844824"/>
            <a:ext cx="8136903" cy="4494796"/>
          </a:xfrm>
        </p:spPr>
        <p:txBody>
          <a:bodyPr>
            <a:normAutofit fontScale="92500" lnSpcReduction="10000"/>
          </a:bodyPr>
          <a:lstStyle/>
          <a:p>
            <a:pPr marL="901700" lvl="1" indent="-342900">
              <a:buFont typeface="Wingdings" panose="05000000000000000000" pitchFamily="2" charset="2"/>
              <a:buChar char="§"/>
            </a:pPr>
            <a:endParaRPr lang="fr-FR" sz="1400" b="0" dirty="0" smtClean="0"/>
          </a:p>
          <a:p>
            <a:pPr marL="342900" indent="-342900" algn="just">
              <a:buFont typeface="Wingdings" panose="05000000000000000000" pitchFamily="2" charset="2"/>
              <a:buChar char="§"/>
            </a:pPr>
            <a:r>
              <a:rPr lang="fr-FR" sz="1800" b="0" dirty="0"/>
              <a:t>De nombreuses actions ont favorisé l’accès aux soins </a:t>
            </a:r>
            <a:r>
              <a:rPr lang="fr-FR" sz="1800" b="0" dirty="0" smtClean="0"/>
              <a:t>(3/3)</a:t>
            </a:r>
            <a:endParaRPr lang="fr-FR" sz="1800" b="0" dirty="0"/>
          </a:p>
          <a:p>
            <a:pPr marL="901700" lvl="1" indent="-342900" algn="just">
              <a:buFont typeface="Arial" panose="020B0604020202020204" pitchFamily="34" charset="0"/>
              <a:buChar char="•"/>
            </a:pPr>
            <a:r>
              <a:rPr lang="fr-FR" sz="1400" b="0" dirty="0" smtClean="0"/>
              <a:t>Sur </a:t>
            </a:r>
            <a:r>
              <a:rPr lang="fr-FR" sz="1400" b="0" dirty="0"/>
              <a:t>la Réunion, des actions importantes ont été réalisées sur les maladies chroniques et le diabète (mise en œuvre du plan diabète par exemple</a:t>
            </a:r>
            <a:r>
              <a:rPr lang="fr-FR" sz="1400" b="0" dirty="0" smtClean="0"/>
              <a:t>). Des Maisons et pôles de santé sont en cours de développement (10 MSP à la Réunion; aucune à Mayotte mais un pôle de santé). Un Pacte territoire Santé a été lancé afin de réduire les ISTS en favorisant l’installation de médecins dans des zones en risque de désertification. Par ailleurs l’offre hospitalière a fait l’objet d’une refonte très importante (avec une redistribution des capacités et l’émergence d’un GHT).</a:t>
            </a:r>
            <a:endParaRPr lang="fr-FR" sz="1400" b="0" dirty="0"/>
          </a:p>
          <a:p>
            <a:pPr marL="844550" lvl="1" indent="-285750" algn="just">
              <a:buFont typeface="Arial" panose="020B0604020202020204" pitchFamily="34" charset="0"/>
              <a:buChar char="•"/>
            </a:pPr>
            <a:r>
              <a:rPr lang="fr-FR" sz="1400" b="0" dirty="0" smtClean="0"/>
              <a:t>Sur </a:t>
            </a:r>
            <a:r>
              <a:rPr lang="fr-FR" sz="1400" b="0" dirty="0"/>
              <a:t>Mayotte, les acteurs ont constaté une meilleure prise en charge psychologique, ainsi qu’un renforcement des capacités du CHM. La prise en charge gratuite aux urgences et dans les dispensaires permet aux populations défavorisées d’accéder aux soins. La problématique de l’accès aux soins est cependant </a:t>
            </a:r>
            <a:r>
              <a:rPr lang="fr-FR" sz="1400" b="0" dirty="0" smtClean="0"/>
              <a:t>particulière, </a:t>
            </a:r>
            <a:r>
              <a:rPr lang="fr-FR" sz="1400" b="0" dirty="0"/>
              <a:t>de par la désertification médicale et le nombre important de personnes qui ne sont  pas couvertes par l’assurance maladie (environ 70</a:t>
            </a:r>
            <a:r>
              <a:rPr lang="fr-FR" sz="1400" b="0" dirty="0" smtClean="0"/>
              <a:t>%). </a:t>
            </a:r>
            <a:r>
              <a:rPr lang="fr-FR" sz="1400" b="0" dirty="0"/>
              <a:t>Des contrats d’engagement des services publics et création de postes de praticien territorial de médecine générale ont pu être mis en place ainsi qu’une coopération renforcée entre le CHM et le CHU à la Réunion. Des progrès notables ont été réalisés sur le suivi des grossesses par la PMI en lien avec le plan périnatalité : 70</a:t>
            </a:r>
            <a:r>
              <a:rPr lang="fr-FR" sz="1400" b="0" dirty="0" smtClean="0"/>
              <a:t>% des </a:t>
            </a:r>
            <a:r>
              <a:rPr lang="fr-FR" sz="1400" b="0" dirty="0"/>
              <a:t>grossesses du territoire sont suivies. Les patientes enceintes ont systématiquement une visite dans l’un des 22 centres PMI du territoire avec l’accouchement. La répartition des rôles PMI/Maternité a été clarifiée, notamment à l’aide de protocoles, rendant le parcours des patientes enceintes plus fluide. </a:t>
            </a:r>
          </a:p>
          <a:p>
            <a:pPr marL="844550" lvl="1" indent="-285750" algn="just">
              <a:buFont typeface="Arial" panose="020B0604020202020204" pitchFamily="34" charset="0"/>
              <a:buChar char="•"/>
            </a:pPr>
            <a:r>
              <a:rPr lang="fr-FR" sz="1400" b="0" dirty="0"/>
              <a:t>Entre les deux îles, la coopération régionale améliore notablement l’accès aux soins des usagers : ouverture de SAS, projets de réadaptation et coopérations médicales ente le CHU et le CHM (dans le cadre du GHT, sur la santé mentale par exemple).</a:t>
            </a:r>
          </a:p>
          <a:p>
            <a:pPr marL="558800" lvl="1" indent="0" algn="just">
              <a:buNone/>
            </a:pPr>
            <a:endParaRPr lang="fr-FR" sz="1400" b="0" dirty="0" smtClean="0"/>
          </a:p>
          <a:p>
            <a:pPr marL="844550" lvl="1" indent="-285750" algn="just">
              <a:buFont typeface="Arial" panose="020B0604020202020204" pitchFamily="34" charset="0"/>
              <a:buChar char="•"/>
            </a:pPr>
            <a:endParaRPr lang="fr-FR" sz="1400" b="0" dirty="0"/>
          </a:p>
          <a:p>
            <a:pPr marL="342900" indent="-342900">
              <a:buFont typeface="Wingdings" panose="05000000000000000000" pitchFamily="2" charset="2"/>
              <a:buChar char="§"/>
            </a:pPr>
            <a:endParaRPr lang="fr-FR" sz="1800" b="0" dirty="0" smtClean="0"/>
          </a:p>
          <a:p>
            <a:pPr marL="901700" lvl="1" indent="-342900">
              <a:buFont typeface="Wingdings" panose="05000000000000000000" pitchFamily="2" charset="2"/>
              <a:buChar char="§"/>
            </a:pPr>
            <a:endParaRPr lang="fr-FR" sz="1400" b="0" dirty="0" smtClean="0"/>
          </a:p>
          <a:p>
            <a:pPr marL="0" indent="0">
              <a:buNone/>
            </a:pPr>
            <a:endParaRPr lang="fr-FR" sz="1800" b="0" dirty="0"/>
          </a:p>
        </p:txBody>
      </p:sp>
      <p:sp>
        <p:nvSpPr>
          <p:cNvPr id="5" name="Rectangle à coins arrondis 4"/>
          <p:cNvSpPr/>
          <p:nvPr/>
        </p:nvSpPr>
        <p:spPr>
          <a:xfrm>
            <a:off x="611560" y="1124744"/>
            <a:ext cx="8352928" cy="504056"/>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fr-FR" sz="1200" dirty="0"/>
              <a:t>Le PRS </a:t>
            </a:r>
            <a:r>
              <a:rPr lang="fr-FR" sz="1200" dirty="0" smtClean="0"/>
              <a:t>at-il </a:t>
            </a:r>
            <a:r>
              <a:rPr lang="fr-FR" sz="1200" dirty="0"/>
              <a:t>permis l’accès à la santé des populations défavorisées (accès à la prévention et aux soins de premier recours) ? Dans quelle mesure des outils ont été déployés pour favoriser l'accès aux soins ? Quelles sont les actions phares marquant la contribution du PRS à l'amélioration de l'état de santé de la population et à la réduction des ISTS ? </a:t>
            </a:r>
          </a:p>
        </p:txBody>
      </p:sp>
      <p:sp>
        <p:nvSpPr>
          <p:cNvPr id="6" name="Titre 1"/>
          <p:cNvSpPr txBox="1">
            <a:spLocks/>
          </p:cNvSpPr>
          <p:nvPr/>
        </p:nvSpPr>
        <p:spPr>
          <a:xfrm rot="16200000">
            <a:off x="-1860308" y="3717031"/>
            <a:ext cx="4464496" cy="720081"/>
          </a:xfrm>
          <a:prstGeom prst="rect">
            <a:avLst/>
          </a:prstGeom>
          <a:solidFill>
            <a:srgbClr val="FFC000"/>
          </a:solidFill>
        </p:spPr>
        <p:txBody>
          <a:bodyPr vert="horz" lIns="91440" tIns="45720" rIns="91440" bIns="45720" rtlCol="0" anchor="ctr">
            <a:normAutofit/>
          </a:bodyPr>
          <a:lstStyle>
            <a:lvl1pPr algn="l" defTabSz="914400" rtl="0" eaLnBrk="1" latinLnBrk="0" hangingPunct="1">
              <a:spcBef>
                <a:spcPct val="0"/>
              </a:spcBef>
              <a:buNone/>
              <a:defRPr sz="2800" b="1" kern="1200">
                <a:solidFill>
                  <a:schemeClr val="tx1">
                    <a:lumMod val="65000"/>
                    <a:lumOff val="35000"/>
                  </a:schemeClr>
                </a:solidFill>
                <a:latin typeface="+mj-lt"/>
                <a:ea typeface="+mj-ea"/>
                <a:cs typeface="+mj-cs"/>
              </a:defRPr>
            </a:lvl1pPr>
          </a:lstStyle>
          <a:p>
            <a:pPr algn="ctr"/>
            <a:r>
              <a:rPr lang="fr-FR" sz="2000" dirty="0" smtClean="0"/>
              <a:t>IMPACT</a:t>
            </a:r>
            <a:endParaRPr lang="fr-FR" sz="2000" dirty="0"/>
          </a:p>
        </p:txBody>
      </p:sp>
    </p:spTree>
    <p:extLst>
      <p:ext uri="{BB962C8B-B14F-4D97-AF65-F5344CB8AC3E}">
        <p14:creationId xmlns:p14="http://schemas.microsoft.com/office/powerpoint/2010/main" val="61200194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Des actions efficaces pour l’accès à la santé</a:t>
            </a:r>
            <a:endParaRPr lang="fr-FR" dirty="0"/>
          </a:p>
        </p:txBody>
      </p:sp>
      <p:sp>
        <p:nvSpPr>
          <p:cNvPr id="3" name="Espace réservé du contenu 2"/>
          <p:cNvSpPr>
            <a:spLocks noGrp="1"/>
          </p:cNvSpPr>
          <p:nvPr>
            <p:ph idx="1"/>
          </p:nvPr>
        </p:nvSpPr>
        <p:spPr>
          <a:xfrm>
            <a:off x="827585" y="1844824"/>
            <a:ext cx="8136903" cy="4494796"/>
          </a:xfrm>
        </p:spPr>
        <p:txBody>
          <a:bodyPr>
            <a:normAutofit/>
          </a:bodyPr>
          <a:lstStyle/>
          <a:p>
            <a:pPr marL="342900" indent="-342900" algn="just">
              <a:buFont typeface="Wingdings" panose="05000000000000000000" pitchFamily="2" charset="2"/>
              <a:buChar char="§"/>
            </a:pPr>
            <a:endParaRPr lang="fr-FR" sz="1800" b="0" dirty="0" smtClean="0"/>
          </a:p>
          <a:p>
            <a:pPr marL="342900" indent="-342900" algn="just">
              <a:buFont typeface="Wingdings" panose="05000000000000000000" pitchFamily="2" charset="2"/>
              <a:buChar char="§"/>
            </a:pPr>
            <a:r>
              <a:rPr lang="fr-FR" sz="1800" b="0" dirty="0" smtClean="0"/>
              <a:t>Mais des limites demeurent</a:t>
            </a:r>
          </a:p>
          <a:p>
            <a:pPr marL="342900" indent="-342900" algn="just">
              <a:buFont typeface="Wingdings" panose="05000000000000000000" pitchFamily="2" charset="2"/>
              <a:buChar char="§"/>
            </a:pPr>
            <a:endParaRPr lang="fr-FR" sz="1800" b="0" dirty="0" smtClean="0"/>
          </a:p>
          <a:p>
            <a:pPr marL="844550" lvl="1" indent="-285750" algn="just">
              <a:buFont typeface="Arial" panose="020B0604020202020204" pitchFamily="34" charset="0"/>
              <a:buChar char="•"/>
            </a:pPr>
            <a:r>
              <a:rPr lang="fr-FR" sz="1400" b="0" dirty="0" smtClean="0"/>
              <a:t>Si </a:t>
            </a:r>
            <a:r>
              <a:rPr lang="fr-FR" sz="1400" b="0" dirty="0"/>
              <a:t>les soins de premiers recours demeurent une priorité à Mayotte, le </a:t>
            </a:r>
            <a:r>
              <a:rPr lang="fr-FR" sz="1400" dirty="0"/>
              <a:t>manque de professionnels au sein des dispensaires</a:t>
            </a:r>
            <a:r>
              <a:rPr lang="fr-FR" sz="1400" b="0" dirty="0"/>
              <a:t> limite fortement les actions qui peuvent être déployées. </a:t>
            </a:r>
            <a:r>
              <a:rPr lang="fr-FR" sz="1400" b="0" dirty="0" smtClean="0"/>
              <a:t>Pour le acteurs interrogés, la politique de l’ARS n’est pas suffisamment claire sur le soin de premier recours. </a:t>
            </a:r>
          </a:p>
          <a:p>
            <a:pPr marL="844550" lvl="1" indent="-285750" algn="just">
              <a:buFont typeface="Arial" panose="020B0604020202020204" pitchFamily="34" charset="0"/>
              <a:buChar char="•"/>
            </a:pPr>
            <a:endParaRPr lang="fr-FR" sz="1400" b="0" dirty="0" smtClean="0"/>
          </a:p>
          <a:p>
            <a:pPr marL="844550" lvl="1" indent="-285750" algn="just">
              <a:buFont typeface="Arial" panose="020B0604020202020204" pitchFamily="34" charset="0"/>
              <a:buChar char="•"/>
            </a:pPr>
            <a:r>
              <a:rPr lang="fr-FR" sz="1400" b="0" dirty="0" smtClean="0"/>
              <a:t>En matière de réduction des ISTS, deux déterminants de santé fondamentaux limitent les effets des politiques menées par l’ARS : la </a:t>
            </a:r>
            <a:r>
              <a:rPr lang="fr-FR" sz="1400" dirty="0" smtClean="0"/>
              <a:t>précarité sociale et l’illettrisme</a:t>
            </a:r>
            <a:r>
              <a:rPr lang="fr-FR" sz="1400" b="0" dirty="0" smtClean="0"/>
              <a:t>.</a:t>
            </a:r>
          </a:p>
          <a:p>
            <a:pPr marL="844550" lvl="1" indent="-285750" algn="just">
              <a:buFont typeface="Arial" panose="020B0604020202020204" pitchFamily="34" charset="0"/>
              <a:buChar char="•"/>
            </a:pPr>
            <a:endParaRPr lang="fr-FR" sz="1400" b="0" dirty="0" smtClean="0"/>
          </a:p>
          <a:p>
            <a:pPr marL="844550" lvl="1" indent="-285750" algn="just">
              <a:buFont typeface="Arial" panose="020B0604020202020204" pitchFamily="34" charset="0"/>
              <a:buChar char="•"/>
            </a:pPr>
            <a:r>
              <a:rPr lang="fr-FR" sz="1400" dirty="0"/>
              <a:t>L’absence de CMU-C </a:t>
            </a:r>
            <a:r>
              <a:rPr lang="fr-FR" sz="1400" b="0" dirty="0"/>
              <a:t>à Mayotte </a:t>
            </a:r>
            <a:r>
              <a:rPr lang="fr-FR" sz="1400" b="0" dirty="0" smtClean="0"/>
              <a:t>freine </a:t>
            </a:r>
            <a:r>
              <a:rPr lang="fr-FR" sz="1400" b="0" dirty="0"/>
              <a:t>considérablement le développement du secteur de santé libéral, ce qui contribue à la saturation du système hospitalier et participe d’une situation particulièrement inquiétante en terme d’accès aux soins</a:t>
            </a:r>
          </a:p>
          <a:p>
            <a:pPr marL="901700" lvl="1" indent="-342900" algn="just">
              <a:buFont typeface="Wingdings" panose="05000000000000000000" pitchFamily="2" charset="2"/>
              <a:buChar char="§"/>
            </a:pPr>
            <a:endParaRPr lang="fr-FR" sz="1400" b="0" dirty="0" smtClean="0"/>
          </a:p>
          <a:p>
            <a:pPr marL="0" indent="0" algn="just">
              <a:buNone/>
            </a:pPr>
            <a:endParaRPr lang="fr-FR" sz="1800" b="0" dirty="0"/>
          </a:p>
        </p:txBody>
      </p:sp>
      <p:sp>
        <p:nvSpPr>
          <p:cNvPr id="5" name="Rectangle à coins arrondis 4"/>
          <p:cNvSpPr/>
          <p:nvPr/>
        </p:nvSpPr>
        <p:spPr>
          <a:xfrm>
            <a:off x="611560" y="1124744"/>
            <a:ext cx="8352928" cy="504056"/>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fr-FR" sz="1200" dirty="0"/>
              <a:t>Le PRS </a:t>
            </a:r>
            <a:r>
              <a:rPr lang="fr-FR" sz="1200" dirty="0" smtClean="0"/>
              <a:t>at-il </a:t>
            </a:r>
            <a:r>
              <a:rPr lang="fr-FR" sz="1200" dirty="0"/>
              <a:t>permis l’accès à la santé des populations défavorisées (accès à la prévention et aux soins de premier recours) ? Dans quelle mesure des outils ont été déployés pour favoriser l'accès aux soins ? Quelles sont les actions phares marquant la contribution du PRS à l'amélioration de l'état de santé de la population et à la réduction des ISTS ? </a:t>
            </a:r>
          </a:p>
        </p:txBody>
      </p:sp>
      <p:sp>
        <p:nvSpPr>
          <p:cNvPr id="6" name="Titre 1"/>
          <p:cNvSpPr txBox="1">
            <a:spLocks/>
          </p:cNvSpPr>
          <p:nvPr/>
        </p:nvSpPr>
        <p:spPr>
          <a:xfrm rot="16200000">
            <a:off x="-1860308" y="3717031"/>
            <a:ext cx="4464496" cy="720081"/>
          </a:xfrm>
          <a:prstGeom prst="rect">
            <a:avLst/>
          </a:prstGeom>
          <a:solidFill>
            <a:srgbClr val="FFC000"/>
          </a:solidFill>
        </p:spPr>
        <p:txBody>
          <a:bodyPr vert="horz" lIns="91440" tIns="45720" rIns="91440" bIns="45720" rtlCol="0" anchor="ctr">
            <a:normAutofit/>
          </a:bodyPr>
          <a:lstStyle>
            <a:lvl1pPr algn="l" defTabSz="914400" rtl="0" eaLnBrk="1" latinLnBrk="0" hangingPunct="1">
              <a:spcBef>
                <a:spcPct val="0"/>
              </a:spcBef>
              <a:buNone/>
              <a:defRPr sz="2800" b="1" kern="1200">
                <a:solidFill>
                  <a:schemeClr val="tx1">
                    <a:lumMod val="65000"/>
                    <a:lumOff val="35000"/>
                  </a:schemeClr>
                </a:solidFill>
                <a:latin typeface="+mj-lt"/>
                <a:ea typeface="+mj-ea"/>
                <a:cs typeface="+mj-cs"/>
              </a:defRPr>
            </a:lvl1pPr>
          </a:lstStyle>
          <a:p>
            <a:pPr algn="ctr"/>
            <a:r>
              <a:rPr lang="fr-FR" sz="2000" dirty="0" smtClean="0"/>
              <a:t>IMPACT</a:t>
            </a:r>
            <a:endParaRPr lang="fr-FR" sz="2000" dirty="0"/>
          </a:p>
        </p:txBody>
      </p:sp>
    </p:spTree>
    <p:extLst>
      <p:ext uri="{BB962C8B-B14F-4D97-AF65-F5344CB8AC3E}">
        <p14:creationId xmlns:p14="http://schemas.microsoft.com/office/powerpoint/2010/main" val="216667150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Des actions de coopération et de coordination renforcées en faveur de la continuité des parcours</a:t>
            </a:r>
            <a:endParaRPr lang="fr-FR" dirty="0"/>
          </a:p>
        </p:txBody>
      </p:sp>
      <p:sp>
        <p:nvSpPr>
          <p:cNvPr id="3" name="Espace réservé du contenu 2"/>
          <p:cNvSpPr>
            <a:spLocks noGrp="1"/>
          </p:cNvSpPr>
          <p:nvPr>
            <p:ph idx="1"/>
          </p:nvPr>
        </p:nvSpPr>
        <p:spPr>
          <a:xfrm>
            <a:off x="827585" y="1844824"/>
            <a:ext cx="8136903" cy="4494796"/>
          </a:xfrm>
        </p:spPr>
        <p:txBody>
          <a:bodyPr>
            <a:normAutofit fontScale="85000" lnSpcReduction="20000"/>
          </a:bodyPr>
          <a:lstStyle/>
          <a:p>
            <a:pPr marL="342900" indent="-342900" algn="just">
              <a:buFont typeface="Wingdings" panose="05000000000000000000" pitchFamily="2" charset="2"/>
              <a:buChar char="§"/>
            </a:pPr>
            <a:r>
              <a:rPr lang="fr-FR" sz="1800" b="0" dirty="0"/>
              <a:t>Un impact relatif en matière de coordination des politiques </a:t>
            </a:r>
            <a:r>
              <a:rPr lang="fr-FR" sz="1800" b="0" dirty="0" smtClean="0"/>
              <a:t>publiques</a:t>
            </a:r>
          </a:p>
          <a:p>
            <a:pPr marL="342900" indent="-342900" algn="just">
              <a:buFont typeface="Wingdings" panose="05000000000000000000" pitchFamily="2" charset="2"/>
              <a:buChar char="§"/>
            </a:pPr>
            <a:endParaRPr lang="fr-FR" sz="1800" b="0" dirty="0"/>
          </a:p>
          <a:p>
            <a:pPr marL="844550" lvl="1" indent="-285750" algn="just">
              <a:buFont typeface="Arial" panose="020B0604020202020204" pitchFamily="34" charset="0"/>
              <a:buChar char="•"/>
            </a:pPr>
            <a:r>
              <a:rPr lang="fr-FR" sz="1400" b="0" dirty="0"/>
              <a:t>Le PRS a eu un impact important sur l’identification de l’ARS comme un partenaire majeur de la politique de santé. Notamment, les liens ont pu sensiblement se </a:t>
            </a:r>
            <a:r>
              <a:rPr lang="fr-FR" sz="1400" b="0" dirty="0" smtClean="0"/>
              <a:t>resserrer </a:t>
            </a:r>
            <a:r>
              <a:rPr lang="fr-FR" sz="1400" b="0" dirty="0"/>
              <a:t>avec les libéraux et </a:t>
            </a:r>
            <a:r>
              <a:rPr lang="fr-FR" sz="1400" b="0" dirty="0" smtClean="0"/>
              <a:t>l’ambulatoire</a:t>
            </a:r>
            <a:r>
              <a:rPr lang="fr-FR" sz="1400" b="0" dirty="0"/>
              <a:t> </a:t>
            </a:r>
            <a:r>
              <a:rPr lang="fr-FR" sz="1400" b="0" dirty="0" smtClean="0"/>
              <a:t>ou avec l’Education nationale par exemple (voir </a:t>
            </a:r>
            <a:r>
              <a:rPr lang="fr-FR" sz="1400" b="0" i="1" dirty="0" smtClean="0"/>
              <a:t>supra</a:t>
            </a:r>
            <a:r>
              <a:rPr lang="fr-FR" sz="1400" b="0" dirty="0" smtClean="0"/>
              <a:t>)</a:t>
            </a:r>
            <a:endParaRPr lang="fr-FR" sz="1400" b="0" dirty="0"/>
          </a:p>
          <a:p>
            <a:pPr marL="844550" lvl="1" indent="-285750" algn="just">
              <a:buFont typeface="Arial" panose="020B0604020202020204" pitchFamily="34" charset="0"/>
              <a:buChar char="•"/>
            </a:pPr>
            <a:r>
              <a:rPr lang="fr-FR" sz="1400" b="0" dirty="0"/>
              <a:t>Mais le principal outil de coordination des politiques publiques, </a:t>
            </a:r>
            <a:r>
              <a:rPr lang="fr-FR" sz="1400" dirty="0" smtClean="0"/>
              <a:t>la </a:t>
            </a:r>
            <a:r>
              <a:rPr lang="fr-FR" sz="1400" dirty="0"/>
              <a:t>CCPP n’a jamais réussi à trouver son rythme </a:t>
            </a:r>
            <a:r>
              <a:rPr lang="fr-FR" sz="1400" b="0" dirty="0"/>
              <a:t>de croisière. Elle s’est assez peu réunie, alors même que certains schémas (</a:t>
            </a:r>
            <a:r>
              <a:rPr lang="fr-FR" sz="1400" b="0" dirty="0" smtClean="0"/>
              <a:t>SOMS</a:t>
            </a:r>
            <a:r>
              <a:rPr lang="fr-FR" sz="1400" b="0" dirty="0"/>
              <a:t>) avaient prévu de lui confier le pilotage des actions pour lesquelles l’ARS n’avait que peu de leviers.  </a:t>
            </a:r>
          </a:p>
          <a:p>
            <a:pPr marL="342900" indent="-342900" algn="just">
              <a:buFont typeface="Wingdings" panose="05000000000000000000" pitchFamily="2" charset="2"/>
              <a:buChar char="§"/>
            </a:pPr>
            <a:endParaRPr lang="fr-FR" sz="1800" b="0" dirty="0" smtClean="0"/>
          </a:p>
          <a:p>
            <a:pPr marL="342900" indent="-342900" algn="just">
              <a:buFont typeface="Wingdings" panose="05000000000000000000" pitchFamily="2" charset="2"/>
              <a:buChar char="§"/>
            </a:pPr>
            <a:r>
              <a:rPr lang="fr-FR" sz="1800" b="0" dirty="0" smtClean="0"/>
              <a:t>La coordination et le décloisonnement sur les territoires est en revanche un souci permanent de l’ensemble des acteurs</a:t>
            </a:r>
          </a:p>
          <a:p>
            <a:pPr marL="342900" indent="-342900" algn="just">
              <a:buFont typeface="Wingdings" panose="05000000000000000000" pitchFamily="2" charset="2"/>
              <a:buChar char="§"/>
            </a:pPr>
            <a:endParaRPr lang="fr-FR" sz="1800" b="0" dirty="0" smtClean="0"/>
          </a:p>
          <a:p>
            <a:pPr marL="844550" lvl="1" indent="-285750" algn="just">
              <a:buFont typeface="Arial" panose="020B0604020202020204" pitchFamily="34" charset="0"/>
              <a:buChar char="•"/>
            </a:pPr>
            <a:r>
              <a:rPr lang="fr-FR" sz="1400" b="0" dirty="0"/>
              <a:t>Certaines actions phares ont pu être déployées : c’est le cas du recrutement d’un poste de psychiatre mutualisé entre le sanitaire et les ESSMS dans le Sud et piloté par la FEHAP</a:t>
            </a:r>
          </a:p>
          <a:p>
            <a:pPr marL="844550" lvl="1" indent="-285750" algn="just">
              <a:buFont typeface="Arial" panose="020B0604020202020204" pitchFamily="34" charset="0"/>
              <a:buChar char="•"/>
            </a:pPr>
            <a:r>
              <a:rPr lang="fr-FR" sz="1400" b="0" dirty="0" smtClean="0"/>
              <a:t>On relève également, un </a:t>
            </a:r>
            <a:r>
              <a:rPr lang="fr-FR" sz="1400" b="0" dirty="0"/>
              <a:t>meilleur travail en réseau avec les médecins généralistes </a:t>
            </a:r>
            <a:r>
              <a:rPr lang="fr-FR" sz="1400" b="0" dirty="0" smtClean="0"/>
              <a:t>lesquels orientent plus </a:t>
            </a:r>
            <a:r>
              <a:rPr lang="fr-FR" sz="1400" b="0" dirty="0"/>
              <a:t>facilement les patients vers </a:t>
            </a:r>
            <a:r>
              <a:rPr lang="fr-FR" sz="1400" b="0" dirty="0" smtClean="0"/>
              <a:t>des </a:t>
            </a:r>
            <a:r>
              <a:rPr lang="fr-FR" sz="1400" b="0" dirty="0"/>
              <a:t>structures adaptées. </a:t>
            </a:r>
            <a:endParaRPr lang="fr-FR" sz="1400" b="0" dirty="0" smtClean="0"/>
          </a:p>
          <a:p>
            <a:pPr marL="844550" lvl="1" indent="-285750" algn="just">
              <a:buFont typeface="Arial" panose="020B0604020202020204" pitchFamily="34" charset="0"/>
              <a:buChar char="•"/>
            </a:pPr>
            <a:r>
              <a:rPr lang="fr-FR" sz="1400" b="0" dirty="0" smtClean="0"/>
              <a:t>La coordination entre le secteur sanitaire et le secteur médico-social passe aussi par le développement </a:t>
            </a:r>
            <a:r>
              <a:rPr lang="fr-FR" sz="1400" dirty="0" smtClean="0"/>
              <a:t>de l’accueil séquentiel entre les opérateurs</a:t>
            </a:r>
            <a:r>
              <a:rPr lang="fr-FR" sz="1400" b="0" dirty="0" smtClean="0"/>
              <a:t>. </a:t>
            </a:r>
            <a:r>
              <a:rPr lang="fr-FR" sz="1400" b="0" dirty="0"/>
              <a:t> </a:t>
            </a:r>
            <a:r>
              <a:rPr lang="fr-FR" sz="1400" b="0" dirty="0" smtClean="0"/>
              <a:t>Cette pratique encore peu développée apparaît notamment dans le secteur de la santé mentale. </a:t>
            </a:r>
          </a:p>
          <a:p>
            <a:pPr marL="844550" lvl="1" indent="-285750" algn="just">
              <a:buFont typeface="Arial" panose="020B0604020202020204" pitchFamily="34" charset="0"/>
              <a:buChar char="•"/>
            </a:pPr>
            <a:r>
              <a:rPr lang="fr-FR" sz="1400" b="0" dirty="0" smtClean="0"/>
              <a:t>Dans la même logique, on relève une structuration intéressante entre les secteurs de la santé mentale et celui de l’addictologie au travers de </a:t>
            </a:r>
            <a:r>
              <a:rPr lang="fr-FR" sz="1400" dirty="0" smtClean="0"/>
              <a:t>formations croisées </a:t>
            </a:r>
            <a:r>
              <a:rPr lang="fr-FR" sz="1400" b="0" dirty="0" smtClean="0"/>
              <a:t>entre professionnels. </a:t>
            </a:r>
          </a:p>
          <a:p>
            <a:pPr marL="844550" lvl="1" indent="-285750" algn="just">
              <a:buFont typeface="Arial" panose="020B0604020202020204" pitchFamily="34" charset="0"/>
              <a:buChar char="•"/>
            </a:pPr>
            <a:r>
              <a:rPr lang="fr-FR" sz="1400" b="0" dirty="0" smtClean="0"/>
              <a:t>Au sein même de ces secteurs, on note l’émergence d’initiatives intéressantes, comme celle réunissant les ESAT qui travaillent en réseau afin d’améliorer l’intégration en milieu ordinaire.</a:t>
            </a:r>
            <a:endParaRPr lang="fr-FR" sz="1400" b="0" dirty="0"/>
          </a:p>
          <a:p>
            <a:pPr marL="844550" lvl="1" indent="-285750" algn="just">
              <a:buFont typeface="Arial" panose="020B0604020202020204" pitchFamily="34" charset="0"/>
              <a:buChar char="•"/>
            </a:pPr>
            <a:r>
              <a:rPr lang="fr-FR" sz="1400" b="0" dirty="0"/>
              <a:t>Le travail animé par les réseaux a également permis un décloisonnement entre les </a:t>
            </a:r>
            <a:r>
              <a:rPr lang="fr-FR" sz="1400" b="0" dirty="0" smtClean="0"/>
              <a:t>organisations. </a:t>
            </a:r>
            <a:endParaRPr lang="fr-FR" sz="1400" b="0" dirty="0"/>
          </a:p>
          <a:p>
            <a:pPr marL="844550" lvl="1" indent="-285750" algn="just">
              <a:buFont typeface="Arial" panose="020B0604020202020204" pitchFamily="34" charset="0"/>
              <a:buChar char="•"/>
            </a:pPr>
            <a:endParaRPr lang="fr-FR" sz="1400" b="0" dirty="0" smtClean="0"/>
          </a:p>
          <a:p>
            <a:pPr marL="342900" indent="-342900" algn="just">
              <a:buFont typeface="Wingdings" panose="05000000000000000000" pitchFamily="2" charset="2"/>
              <a:buChar char="§"/>
            </a:pPr>
            <a:endParaRPr lang="fr-FR" sz="1800" b="0" dirty="0"/>
          </a:p>
        </p:txBody>
      </p:sp>
      <p:sp>
        <p:nvSpPr>
          <p:cNvPr id="5" name="Rectangle à coins arrondis 4"/>
          <p:cNvSpPr/>
          <p:nvPr/>
        </p:nvSpPr>
        <p:spPr>
          <a:xfrm>
            <a:off x="611560" y="1052736"/>
            <a:ext cx="8352928" cy="720080"/>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fr-FR" sz="1200" dirty="0"/>
              <a:t>Dans quelle mesure le PRS </a:t>
            </a:r>
            <a:r>
              <a:rPr lang="fr-FR" sz="1200" dirty="0" err="1"/>
              <a:t>a-t-il</a:t>
            </a:r>
            <a:r>
              <a:rPr lang="fr-FR" sz="1200" dirty="0"/>
              <a:t> été mis en place en coordination et concertation avec les partenaires ? Dans quelle mesure l'ARS a-t-elle structuré la coordination des politiques publiques </a:t>
            </a:r>
            <a:r>
              <a:rPr lang="fr-FR" sz="1200" dirty="0" smtClean="0"/>
              <a:t>?</a:t>
            </a:r>
            <a:r>
              <a:rPr lang="fr-FR" sz="1200" dirty="0"/>
              <a:t> Dans quelle mesure le PRS </a:t>
            </a:r>
            <a:r>
              <a:rPr lang="fr-FR" sz="1200" dirty="0" err="1"/>
              <a:t>a-t-il</a:t>
            </a:r>
            <a:r>
              <a:rPr lang="fr-FR" sz="1200" dirty="0"/>
              <a:t> favorisé la continuité des parcours et le décloisonnement des prises en charge entre les secteurs ambulatoire, hospitalier et médico-social ?</a:t>
            </a:r>
          </a:p>
          <a:p>
            <a:pPr algn="ctr"/>
            <a:endParaRPr lang="fr-FR" sz="1200" dirty="0"/>
          </a:p>
        </p:txBody>
      </p:sp>
      <p:sp>
        <p:nvSpPr>
          <p:cNvPr id="6" name="Titre 1"/>
          <p:cNvSpPr txBox="1">
            <a:spLocks/>
          </p:cNvSpPr>
          <p:nvPr/>
        </p:nvSpPr>
        <p:spPr>
          <a:xfrm rot="16200000">
            <a:off x="-1860308" y="3717031"/>
            <a:ext cx="4464496" cy="720081"/>
          </a:xfrm>
          <a:prstGeom prst="rect">
            <a:avLst/>
          </a:prstGeom>
          <a:solidFill>
            <a:srgbClr val="FFC000"/>
          </a:solidFill>
        </p:spPr>
        <p:txBody>
          <a:bodyPr vert="horz" lIns="91440" tIns="45720" rIns="91440" bIns="45720" rtlCol="0" anchor="ctr">
            <a:normAutofit/>
          </a:bodyPr>
          <a:lstStyle>
            <a:lvl1pPr algn="l" defTabSz="914400" rtl="0" eaLnBrk="1" latinLnBrk="0" hangingPunct="1">
              <a:spcBef>
                <a:spcPct val="0"/>
              </a:spcBef>
              <a:buNone/>
              <a:defRPr sz="2800" b="1" kern="1200">
                <a:solidFill>
                  <a:schemeClr val="tx1">
                    <a:lumMod val="65000"/>
                    <a:lumOff val="35000"/>
                  </a:schemeClr>
                </a:solidFill>
                <a:latin typeface="+mj-lt"/>
                <a:ea typeface="+mj-ea"/>
                <a:cs typeface="+mj-cs"/>
              </a:defRPr>
            </a:lvl1pPr>
          </a:lstStyle>
          <a:p>
            <a:pPr algn="ctr"/>
            <a:r>
              <a:rPr lang="fr-FR" sz="2000" dirty="0" smtClean="0"/>
              <a:t>IMPACT</a:t>
            </a:r>
            <a:endParaRPr lang="fr-FR" sz="2000" dirty="0"/>
          </a:p>
        </p:txBody>
      </p:sp>
    </p:spTree>
    <p:extLst>
      <p:ext uri="{BB962C8B-B14F-4D97-AF65-F5344CB8AC3E}">
        <p14:creationId xmlns:p14="http://schemas.microsoft.com/office/powerpoint/2010/main" val="9302864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Des actions de coopération et de coordination renforcées en faveur de la continuité des parcours</a:t>
            </a:r>
          </a:p>
        </p:txBody>
      </p:sp>
      <p:sp>
        <p:nvSpPr>
          <p:cNvPr id="3" name="Espace réservé du contenu 2"/>
          <p:cNvSpPr>
            <a:spLocks noGrp="1"/>
          </p:cNvSpPr>
          <p:nvPr>
            <p:ph idx="1"/>
          </p:nvPr>
        </p:nvSpPr>
        <p:spPr>
          <a:xfrm>
            <a:off x="827585" y="1844824"/>
            <a:ext cx="8136903" cy="4494796"/>
          </a:xfrm>
        </p:spPr>
        <p:txBody>
          <a:bodyPr>
            <a:normAutofit fontScale="85000" lnSpcReduction="20000"/>
          </a:bodyPr>
          <a:lstStyle/>
          <a:p>
            <a:pPr marL="342900" indent="-342900" algn="just">
              <a:buFont typeface="Wingdings" panose="05000000000000000000" pitchFamily="2" charset="2"/>
              <a:buChar char="§"/>
            </a:pPr>
            <a:r>
              <a:rPr lang="fr-FR" sz="1600" b="0" dirty="0" smtClean="0"/>
              <a:t>Le secteur médico-social représente un segment important du travail de l’ARS autour du parcours des usagers. De nombreuses actions ont été mises en œuvre, visant notamment à faire émerger des structures adaptées de prise en charge. Mais toutes les ambitions du PRS n’ont pas pu être mises en œuvre : </a:t>
            </a:r>
          </a:p>
          <a:p>
            <a:pPr marL="730250" lvl="1" indent="-171450" algn="just">
              <a:buFont typeface="Arial" panose="020B0604020202020204" pitchFamily="34" charset="0"/>
              <a:buChar char="•"/>
            </a:pPr>
            <a:endParaRPr lang="fr-FR" sz="900" b="0" dirty="0"/>
          </a:p>
          <a:p>
            <a:pPr marL="558800" lvl="1" indent="0" algn="just">
              <a:buNone/>
            </a:pPr>
            <a:r>
              <a:rPr lang="fr-FR" sz="1400" b="0" i="1" dirty="0" smtClean="0"/>
              <a:t>Dans le secteur du handicap</a:t>
            </a:r>
          </a:p>
          <a:p>
            <a:pPr marL="558800" lvl="1" indent="0" algn="just">
              <a:buNone/>
            </a:pPr>
            <a:endParaRPr lang="fr-FR" sz="1400" b="0" i="1" dirty="0" smtClean="0"/>
          </a:p>
          <a:p>
            <a:pPr marL="730250" lvl="1" indent="-171450" algn="just">
              <a:buFont typeface="Arial" panose="020B0604020202020204" pitchFamily="34" charset="0"/>
              <a:buChar char="•"/>
            </a:pPr>
            <a:r>
              <a:rPr lang="fr-FR" sz="1400" b="0" dirty="0" smtClean="0"/>
              <a:t>La </a:t>
            </a:r>
            <a:r>
              <a:rPr lang="fr-FR" sz="1400" dirty="0" smtClean="0"/>
              <a:t>signature de la Charte Romain Jacob </a:t>
            </a:r>
            <a:r>
              <a:rPr lang="fr-FR" sz="1400" b="0" dirty="0" smtClean="0"/>
              <a:t>marque la volonté de l’ARS de faire évoluer les modalités de prise en charge des personnes en situation de handicap en incitant à la mise en place d’actions de formation et de sensibilisation. Ce document doit désormais gagner en opérationnalité. </a:t>
            </a:r>
          </a:p>
          <a:p>
            <a:pPr marL="730250" lvl="1" indent="-171450" algn="just">
              <a:buFont typeface="Arial" panose="020B0604020202020204" pitchFamily="34" charset="0"/>
              <a:buChar char="•"/>
            </a:pPr>
            <a:r>
              <a:rPr lang="fr-FR" sz="1400" b="0" dirty="0" smtClean="0"/>
              <a:t>De la même manière le </a:t>
            </a:r>
            <a:r>
              <a:rPr lang="fr-FR" sz="1400" dirty="0" smtClean="0"/>
              <a:t>plan Autisme </a:t>
            </a:r>
            <a:r>
              <a:rPr lang="fr-FR" sz="1400" b="0" dirty="0" smtClean="0"/>
              <a:t>a très sensiblement amélioré le parcours des enfants et adultes présentant ce type de troubles. De nombreuses actions de formation ont ainsi été engagées.</a:t>
            </a:r>
          </a:p>
          <a:p>
            <a:pPr marL="730250" lvl="1" indent="-171450" algn="just">
              <a:buFont typeface="Arial" panose="020B0604020202020204" pitchFamily="34" charset="0"/>
              <a:buChar char="•"/>
            </a:pPr>
            <a:r>
              <a:rPr lang="fr-FR" sz="1400" b="0" dirty="0" smtClean="0"/>
              <a:t>Le </a:t>
            </a:r>
            <a:r>
              <a:rPr lang="fr-FR" sz="1400" b="0" dirty="0"/>
              <a:t>secteur du handicap </a:t>
            </a:r>
            <a:r>
              <a:rPr lang="fr-FR" sz="1400" b="0" dirty="0" smtClean="0"/>
              <a:t>continue toutefois de souffrir </a:t>
            </a:r>
            <a:r>
              <a:rPr lang="fr-FR" sz="1400" b="0" dirty="0"/>
              <a:t>d’un manque persistant d’offre de prise en </a:t>
            </a:r>
            <a:r>
              <a:rPr lang="fr-FR" sz="1400" b="0" dirty="0" smtClean="0"/>
              <a:t>charge, malgré les 180 places supplémentaires pour les enfants handicapés et les 132 places pour les adultes à La Réunion, ainsi que les nouvelles 6 places de MAS à Mayotte pour 240 places dans le secteur enfance (dont 109 places de SESSAD). La </a:t>
            </a:r>
            <a:r>
              <a:rPr lang="fr-FR" sz="1400" b="0" dirty="0"/>
              <a:t>phase de dépistage a connu une amélioration, dans la </a:t>
            </a:r>
            <a:r>
              <a:rPr lang="fr-FR" sz="1400" b="0" dirty="0" smtClean="0"/>
              <a:t>droite ligne des ambitions du PRS. Les listes d’attente demeurent importantes sur le territoire régional. </a:t>
            </a:r>
            <a:r>
              <a:rPr lang="fr-FR" sz="1400" b="0" dirty="0"/>
              <a:t>La démarche Réponse accompagnée, qui sera étendue </a:t>
            </a:r>
            <a:r>
              <a:rPr lang="fr-FR" sz="1400" b="0" dirty="0" smtClean="0"/>
              <a:t>au </a:t>
            </a:r>
            <a:r>
              <a:rPr lang="fr-FR" sz="1400" b="0" dirty="0"/>
              <a:t>1er janvier 2018, impliquera </a:t>
            </a:r>
            <a:r>
              <a:rPr lang="fr-FR" sz="1400" b="0" dirty="0" smtClean="0"/>
              <a:t>de réaliser un travail très </a:t>
            </a:r>
            <a:r>
              <a:rPr lang="fr-FR" sz="1400" b="0" dirty="0"/>
              <a:t>important sur la configuration de l’offre. </a:t>
            </a:r>
            <a:endParaRPr lang="fr-FR" sz="1400" b="0" dirty="0" smtClean="0"/>
          </a:p>
          <a:p>
            <a:pPr marL="730250" lvl="1" indent="-171450" algn="just">
              <a:buFont typeface="Arial" panose="020B0604020202020204" pitchFamily="34" charset="0"/>
              <a:buChar char="•"/>
            </a:pPr>
            <a:endParaRPr lang="fr-FR" sz="1400" b="0" dirty="0" smtClean="0"/>
          </a:p>
          <a:p>
            <a:pPr marL="558800" lvl="1" indent="0" algn="just">
              <a:buNone/>
            </a:pPr>
            <a:r>
              <a:rPr lang="fr-FR" sz="1400" b="0" i="1" dirty="0"/>
              <a:t>Dans le secteur des personnes âgées</a:t>
            </a:r>
          </a:p>
          <a:p>
            <a:pPr marL="558800" lvl="1" indent="0" algn="just">
              <a:buNone/>
            </a:pPr>
            <a:endParaRPr lang="fr-FR" sz="1400" b="0" i="1" dirty="0"/>
          </a:p>
          <a:p>
            <a:pPr marL="730250" lvl="1" indent="-171450" algn="just">
              <a:buFont typeface="Arial" panose="020B0604020202020204" pitchFamily="34" charset="0"/>
              <a:buChar char="•"/>
            </a:pPr>
            <a:r>
              <a:rPr lang="fr-FR" sz="1400" b="0" dirty="0"/>
              <a:t>Les 189 places d’EHPAD à la Réunion ne suffisent pas à couvrir les besoins. Or le secteur de l’aide à domicile est encore en cours de structuration et </a:t>
            </a:r>
            <a:r>
              <a:rPr lang="fr-FR" sz="1400" dirty="0"/>
              <a:t>les coopérations </a:t>
            </a:r>
            <a:r>
              <a:rPr lang="fr-FR" sz="1400" dirty="0" smtClean="0"/>
              <a:t>entre les services </a:t>
            </a:r>
            <a:r>
              <a:rPr lang="fr-FR" sz="1400" b="0" dirty="0"/>
              <a:t>auprès du bénéficiaires peuvent paraître défaillantes</a:t>
            </a:r>
            <a:r>
              <a:rPr lang="fr-FR" sz="1400" b="0" dirty="0" smtClean="0"/>
              <a:t>.</a:t>
            </a:r>
          </a:p>
          <a:p>
            <a:pPr marL="730250" lvl="1" indent="-171450" algn="just">
              <a:buFont typeface="Arial" panose="020B0604020202020204" pitchFamily="34" charset="0"/>
              <a:buChar char="•"/>
            </a:pPr>
            <a:r>
              <a:rPr lang="fr-FR" sz="1400" b="0" dirty="0" smtClean="0"/>
              <a:t>Les </a:t>
            </a:r>
            <a:r>
              <a:rPr lang="fr-FR" sz="1400" dirty="0" smtClean="0"/>
              <a:t>liens entre domicile et établissement </a:t>
            </a:r>
            <a:r>
              <a:rPr lang="fr-FR" sz="1400" b="0" dirty="0" smtClean="0"/>
              <a:t>sont également insuffisamment développées pour permettre des parcours sans rupture.</a:t>
            </a:r>
            <a:endParaRPr lang="fr-FR" sz="1400" b="0" dirty="0"/>
          </a:p>
          <a:p>
            <a:pPr marL="558800" lvl="1" indent="0" algn="just">
              <a:buNone/>
            </a:pPr>
            <a:endParaRPr lang="fr-FR" sz="1400" b="0" dirty="0"/>
          </a:p>
          <a:p>
            <a:pPr marL="730250" lvl="1" indent="-171450" algn="just">
              <a:buFont typeface="Arial" panose="020B0604020202020204" pitchFamily="34" charset="0"/>
              <a:buChar char="•"/>
            </a:pPr>
            <a:endParaRPr lang="fr-FR" sz="1400" b="0" dirty="0"/>
          </a:p>
          <a:p>
            <a:pPr marL="342900" indent="-342900" algn="just">
              <a:buFont typeface="Wingdings" panose="05000000000000000000" pitchFamily="2" charset="2"/>
              <a:buChar char="§"/>
            </a:pPr>
            <a:endParaRPr lang="fr-FR" sz="1800" b="0" dirty="0"/>
          </a:p>
        </p:txBody>
      </p:sp>
      <p:sp>
        <p:nvSpPr>
          <p:cNvPr id="5" name="Rectangle à coins arrondis 4"/>
          <p:cNvSpPr/>
          <p:nvPr/>
        </p:nvSpPr>
        <p:spPr>
          <a:xfrm>
            <a:off x="611560" y="1052736"/>
            <a:ext cx="8352928" cy="720080"/>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fr-FR" sz="1200" dirty="0"/>
              <a:t>Dans quelle mesure le PRS </a:t>
            </a:r>
            <a:r>
              <a:rPr lang="fr-FR" sz="1200" dirty="0" err="1"/>
              <a:t>a-t-il</a:t>
            </a:r>
            <a:r>
              <a:rPr lang="fr-FR" sz="1200" dirty="0"/>
              <a:t> été mis en place en coordination et concertation avec les partenaires ? Dans quelle mesure l'ARS a-t-elle structuré la coordination des politiques publiques </a:t>
            </a:r>
            <a:r>
              <a:rPr lang="fr-FR" sz="1200" dirty="0" smtClean="0"/>
              <a:t>?</a:t>
            </a:r>
            <a:r>
              <a:rPr lang="fr-FR" sz="1200" dirty="0"/>
              <a:t> Dans quelle mesure le PRS </a:t>
            </a:r>
            <a:r>
              <a:rPr lang="fr-FR" sz="1200" dirty="0" err="1"/>
              <a:t>a-t-il</a:t>
            </a:r>
            <a:r>
              <a:rPr lang="fr-FR" sz="1200" dirty="0"/>
              <a:t> favorisé la continuité des parcours et le décloisonnement des prises en charge entre les secteurs ambulatoire, hospitalier et médico-social ?</a:t>
            </a:r>
          </a:p>
          <a:p>
            <a:pPr algn="ctr"/>
            <a:endParaRPr lang="fr-FR" sz="1200" dirty="0"/>
          </a:p>
        </p:txBody>
      </p:sp>
      <p:sp>
        <p:nvSpPr>
          <p:cNvPr id="6" name="Titre 1"/>
          <p:cNvSpPr txBox="1">
            <a:spLocks/>
          </p:cNvSpPr>
          <p:nvPr/>
        </p:nvSpPr>
        <p:spPr>
          <a:xfrm rot="16200000">
            <a:off x="-1860308" y="3717031"/>
            <a:ext cx="4464496" cy="720081"/>
          </a:xfrm>
          <a:prstGeom prst="rect">
            <a:avLst/>
          </a:prstGeom>
          <a:solidFill>
            <a:srgbClr val="FFC000"/>
          </a:solidFill>
        </p:spPr>
        <p:txBody>
          <a:bodyPr vert="horz" lIns="91440" tIns="45720" rIns="91440" bIns="45720" rtlCol="0" anchor="ctr">
            <a:normAutofit/>
          </a:bodyPr>
          <a:lstStyle>
            <a:lvl1pPr algn="l" defTabSz="914400" rtl="0" eaLnBrk="1" latinLnBrk="0" hangingPunct="1">
              <a:spcBef>
                <a:spcPct val="0"/>
              </a:spcBef>
              <a:buNone/>
              <a:defRPr sz="2800" b="1" kern="1200">
                <a:solidFill>
                  <a:schemeClr val="tx1">
                    <a:lumMod val="65000"/>
                    <a:lumOff val="35000"/>
                  </a:schemeClr>
                </a:solidFill>
                <a:latin typeface="+mj-lt"/>
                <a:ea typeface="+mj-ea"/>
                <a:cs typeface="+mj-cs"/>
              </a:defRPr>
            </a:lvl1pPr>
          </a:lstStyle>
          <a:p>
            <a:pPr algn="ctr"/>
            <a:r>
              <a:rPr lang="fr-FR" sz="2000" dirty="0" smtClean="0"/>
              <a:t>IMPACT</a:t>
            </a:r>
            <a:endParaRPr lang="fr-FR" sz="2000" dirty="0"/>
          </a:p>
        </p:txBody>
      </p:sp>
    </p:spTree>
    <p:extLst>
      <p:ext uri="{BB962C8B-B14F-4D97-AF65-F5344CB8AC3E}">
        <p14:creationId xmlns:p14="http://schemas.microsoft.com/office/powerpoint/2010/main" val="25265658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Comment lire ce document ?</a:t>
            </a:r>
            <a:endParaRPr lang="fr-FR" dirty="0"/>
          </a:p>
        </p:txBody>
      </p:sp>
      <p:sp>
        <p:nvSpPr>
          <p:cNvPr id="3" name="Espace réservé du contenu 2"/>
          <p:cNvSpPr>
            <a:spLocks noGrp="1"/>
          </p:cNvSpPr>
          <p:nvPr>
            <p:ph idx="1"/>
          </p:nvPr>
        </p:nvSpPr>
        <p:spPr>
          <a:xfrm>
            <a:off x="1161355" y="1412776"/>
            <a:ext cx="6984776" cy="5142868"/>
          </a:xfrm>
        </p:spPr>
        <p:txBody>
          <a:bodyPr>
            <a:normAutofit fontScale="92500" lnSpcReduction="10000"/>
          </a:bodyPr>
          <a:lstStyle/>
          <a:p>
            <a:pPr marL="0" indent="0">
              <a:buNone/>
            </a:pPr>
            <a:r>
              <a:rPr lang="fr-FR" dirty="0" smtClean="0"/>
              <a:t>La principale source d’informations, conformément à la méthodologie arrêtée lors du </a:t>
            </a:r>
            <a:r>
              <a:rPr lang="fr-FR" dirty="0" err="1" smtClean="0"/>
              <a:t>copil</a:t>
            </a:r>
            <a:r>
              <a:rPr lang="fr-FR" dirty="0" smtClean="0"/>
              <a:t>, repose sur les entretiens individuels. La posture d’entretiens semi-directifs, se fondant sur une grille pré-validée et envoyée aux interlocuteurs, a permis de mener des investigations précises même s’il est impossible d’écarter toute part de subjectivité.</a:t>
            </a:r>
          </a:p>
          <a:p>
            <a:pPr marL="0" indent="0">
              <a:buNone/>
            </a:pPr>
            <a:r>
              <a:rPr lang="fr-FR" dirty="0" smtClean="0"/>
              <a:t>De fait, les réponses apportées aux questions évaluatives sont également dépendantes des fonctions de nos interlocuteurs. Le travail d’évaluation a consisté à en faire une synthèse la plus didactique possible en partant systématiquement des </a:t>
            </a:r>
            <a:r>
              <a:rPr lang="fr-FR" dirty="0" err="1" smtClean="0"/>
              <a:t>process</a:t>
            </a:r>
            <a:r>
              <a:rPr lang="fr-FR" dirty="0" smtClean="0"/>
              <a:t> pensés au moment de l’élaboration du PRS.</a:t>
            </a:r>
          </a:p>
          <a:p>
            <a:pPr marL="0" indent="0">
              <a:buNone/>
            </a:pPr>
            <a:r>
              <a:rPr lang="fr-FR" dirty="0" smtClean="0"/>
              <a:t> Il est donc tout à fait possible que certaines actions phares ne soient pas citées soit parce qu’elles ne sont pas en lien avec le référentiel d’évaluation, soit parce qu’elles ne nous ont pas été mentionnées par les personnes interviewées.</a:t>
            </a:r>
          </a:p>
          <a:p>
            <a:pPr marL="0" indent="0">
              <a:buNone/>
            </a:pPr>
            <a:r>
              <a:rPr lang="fr-FR" dirty="0" smtClean="0"/>
              <a:t>En tout état de cause, ce document ne doit surtout pas être considéré comme étant gravé dans le marbre. Un temps de reprise est prévu en janvier suite aux commentaires qui nous seront remontés : il s’agira alors aussi bien d’apporter des nuances à nos jugements évaluatifs que de compléter ces jugements par de nouveaux étayages (données quantitatives, actions déployées…)</a:t>
            </a:r>
          </a:p>
          <a:p>
            <a:pPr marL="0" indent="0">
              <a:buNone/>
            </a:pPr>
            <a:endParaRPr lang="fr-FR" dirty="0" smtClean="0"/>
          </a:p>
          <a:p>
            <a:endParaRPr lang="fr-FR" dirty="0"/>
          </a:p>
        </p:txBody>
      </p:sp>
      <p:sp>
        <p:nvSpPr>
          <p:cNvPr id="5" name="AutoShape 4" descr="Afficher l'image d'origine"/>
          <p:cNvSpPr>
            <a:spLocks noChangeAspect="1" noChangeArrowheads="1"/>
          </p:cNvSpPr>
          <p:nvPr/>
        </p:nvSpPr>
        <p:spPr bwMode="auto">
          <a:xfrm>
            <a:off x="155575" y="-990600"/>
            <a:ext cx="2066925" cy="206692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4104" name="Picture 8" descr="Afficher l'image d'origin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952746" y="1484784"/>
            <a:ext cx="236291" cy="236291"/>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8" descr="Afficher l'image d'origin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952746" y="2708920"/>
            <a:ext cx="236291" cy="236291"/>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8" descr="Afficher l'image d'origin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925064" y="3645024"/>
            <a:ext cx="236291" cy="236291"/>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8" descr="Afficher l'image d'origin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939799" y="4658152"/>
            <a:ext cx="236291" cy="2362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1609849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RECOMMANDATIONS POUR LE PRS2	</a:t>
            </a:r>
            <a:endParaRPr lang="fr-FR" dirty="0"/>
          </a:p>
        </p:txBody>
      </p:sp>
      <p:sp>
        <p:nvSpPr>
          <p:cNvPr id="3" name="Espace réservé du contenu 2"/>
          <p:cNvSpPr>
            <a:spLocks noGrp="1"/>
          </p:cNvSpPr>
          <p:nvPr>
            <p:ph idx="1"/>
          </p:nvPr>
        </p:nvSpPr>
        <p:spPr>
          <a:xfrm>
            <a:off x="251520" y="2276872"/>
            <a:ext cx="8784976" cy="5142868"/>
          </a:xfrm>
        </p:spPr>
        <p:txBody>
          <a:bodyPr>
            <a:normAutofit/>
          </a:bodyPr>
          <a:lstStyle/>
          <a:p>
            <a:pPr algn="just">
              <a:buClr>
                <a:srgbClr val="669900"/>
              </a:buClr>
              <a:buFont typeface="Wingdings" panose="05000000000000000000" pitchFamily="2" charset="2"/>
              <a:buChar char="Ü"/>
            </a:pPr>
            <a:r>
              <a:rPr lang="fr-FR" sz="1800" dirty="0" smtClean="0"/>
              <a:t>La </a:t>
            </a:r>
            <a:r>
              <a:rPr lang="fr-FR" sz="1800" dirty="0"/>
              <a:t>coordination des politiques publiques doit demeurer un axe prioritaire de déploiement du PRS, notamment dans une logique de responsabilisation des autres financeurs. La </a:t>
            </a:r>
            <a:r>
              <a:rPr lang="fr-FR" sz="1800" dirty="0" smtClean="0"/>
              <a:t>distinction </a:t>
            </a:r>
            <a:r>
              <a:rPr lang="fr-FR" sz="1800" dirty="0"/>
              <a:t>souhaitable d’un PRS qui distinguerait des actions sur lesquelles l’Agence a des marges de manœuvre et celles où elle se pose davantage en animation du territoire rend indispensable la mobilisation des autres institutions départementales et régionales, tant dans l’élaboration du nouveaux PRS que dans son déploiement et son suivi. </a:t>
            </a:r>
            <a:endParaRPr lang="fr-FR" sz="1800" dirty="0" smtClean="0"/>
          </a:p>
          <a:p>
            <a:pPr algn="just">
              <a:buClr>
                <a:srgbClr val="669900"/>
              </a:buClr>
              <a:buFont typeface="Wingdings" panose="05000000000000000000" pitchFamily="2" charset="2"/>
              <a:buChar char="Ü"/>
            </a:pPr>
            <a:endParaRPr lang="fr-FR" sz="1800" dirty="0" smtClean="0"/>
          </a:p>
          <a:p>
            <a:pPr algn="just">
              <a:buClr>
                <a:srgbClr val="669900"/>
              </a:buClr>
              <a:buFont typeface="Wingdings" panose="05000000000000000000" pitchFamily="2" charset="2"/>
              <a:buChar char="Ü"/>
            </a:pPr>
            <a:r>
              <a:rPr lang="fr-FR" sz="1800" dirty="0" smtClean="0"/>
              <a:t>Ce </a:t>
            </a:r>
            <a:r>
              <a:rPr lang="fr-FR" sz="1800" dirty="0"/>
              <a:t>travail de structuration des coopérations </a:t>
            </a:r>
            <a:r>
              <a:rPr lang="fr-FR" sz="1800" dirty="0" smtClean="0"/>
              <a:t>au </a:t>
            </a:r>
            <a:r>
              <a:rPr lang="fr-FR" sz="1800" dirty="0"/>
              <a:t>niveau régional pourra ensuite servir de modèle sur les territoires et faciliter les initiatives visant le décloisonnement.</a:t>
            </a:r>
          </a:p>
        </p:txBody>
      </p:sp>
      <p:pic>
        <p:nvPicPr>
          <p:cNvPr id="5122" name="Picture 2" descr="Afficher l'image d'origin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2" y="1052736"/>
            <a:ext cx="1537469" cy="10249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1854407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Des actions diversifiées de réponse aux urgences et à la veille sanitaire</a:t>
            </a:r>
            <a:endParaRPr lang="fr-FR" dirty="0"/>
          </a:p>
        </p:txBody>
      </p:sp>
      <p:sp>
        <p:nvSpPr>
          <p:cNvPr id="3" name="Espace réservé du contenu 2"/>
          <p:cNvSpPr>
            <a:spLocks noGrp="1"/>
          </p:cNvSpPr>
          <p:nvPr>
            <p:ph idx="1"/>
          </p:nvPr>
        </p:nvSpPr>
        <p:spPr>
          <a:xfrm>
            <a:off x="827585" y="1814524"/>
            <a:ext cx="8136903" cy="4494796"/>
          </a:xfrm>
        </p:spPr>
        <p:txBody>
          <a:bodyPr>
            <a:normAutofit fontScale="92500" lnSpcReduction="20000"/>
          </a:bodyPr>
          <a:lstStyle/>
          <a:p>
            <a:pPr marL="0" indent="0" algn="just">
              <a:buNone/>
            </a:pPr>
            <a:r>
              <a:rPr lang="fr-FR" sz="1400" b="0" dirty="0" smtClean="0"/>
              <a:t>Tant en ce qui concerne la gestion des risques sanitaires que celle de l’urgence des situations individuelles le PRS, dans son déploiement, a cherché à promouvoir la rapidité des réponses.</a:t>
            </a:r>
          </a:p>
          <a:p>
            <a:pPr marL="0" indent="0" algn="just">
              <a:buNone/>
            </a:pPr>
            <a:endParaRPr lang="fr-FR" sz="1400" b="0" dirty="0"/>
          </a:p>
          <a:p>
            <a:pPr marL="0" indent="0" algn="just">
              <a:buNone/>
            </a:pPr>
            <a:r>
              <a:rPr lang="fr-FR" sz="1400" b="0" dirty="0" smtClean="0"/>
              <a:t>En ce qui concerne les dispositifs de veille sanitaire :</a:t>
            </a:r>
          </a:p>
          <a:p>
            <a:pPr marL="0" indent="0" algn="just">
              <a:buNone/>
            </a:pPr>
            <a:endParaRPr lang="fr-FR" sz="1400" b="0" dirty="0" smtClean="0"/>
          </a:p>
          <a:p>
            <a:pPr algn="just">
              <a:buFont typeface="Wingdings" panose="05000000000000000000" pitchFamily="2" charset="2"/>
              <a:buChar char="§"/>
            </a:pPr>
            <a:r>
              <a:rPr lang="fr-FR" sz="1400" b="0" dirty="0" smtClean="0"/>
              <a:t>Le PRS a permis de redéfinir les étapes du traitement des signaux sanitaires. Plusieurs facteurs sont venus renforcer l’efficacité du dispositif : c’est notamment le cas de la qualité des échanges entre l’ARS et la Cire (</a:t>
            </a:r>
            <a:r>
              <a:rPr lang="fr-FR" sz="1400" b="0" dirty="0"/>
              <a:t>échanges permanents entre les plateformes) ou de la fluidité des échanges internes au sien de l’Agence sur les informations relatives à la gestion des situations d’urgence sanitaire. Des comités de suivi avec les principaux partenaires (Santé scolaire, PMI, SAMU, Direction de l’alimentation, ARLIN, ORS, Médecine du travail, Service de santé des armées...) renforcent également le dispositif de veille.</a:t>
            </a:r>
          </a:p>
          <a:p>
            <a:pPr algn="just">
              <a:buFont typeface="Wingdings" panose="05000000000000000000" pitchFamily="2" charset="2"/>
              <a:buChar char="§"/>
            </a:pPr>
            <a:r>
              <a:rPr lang="fr-FR" sz="1400" b="0" dirty="0"/>
              <a:t>L’agence a également participé activement au réseau </a:t>
            </a:r>
            <a:r>
              <a:rPr lang="fr-FR" sz="1400" b="0" dirty="0" err="1"/>
              <a:t>sega</a:t>
            </a:r>
            <a:r>
              <a:rPr lang="fr-FR" sz="1400" b="0" dirty="0"/>
              <a:t> (surveillance épidémiologique et de gestion des alertes (Sega) </a:t>
            </a:r>
          </a:p>
          <a:p>
            <a:pPr marL="285750" indent="-285750" algn="just">
              <a:buFont typeface="Wingdings" panose="05000000000000000000" pitchFamily="2" charset="2"/>
              <a:buChar char="§"/>
            </a:pPr>
            <a:endParaRPr lang="fr-FR" sz="1400" b="0" dirty="0" smtClean="0"/>
          </a:p>
          <a:p>
            <a:pPr marL="285750" indent="-285750" algn="just">
              <a:buFont typeface="Wingdings" panose="05000000000000000000" pitchFamily="2" charset="2"/>
              <a:buChar char="§"/>
            </a:pPr>
            <a:endParaRPr lang="fr-FR" sz="1400" b="0" dirty="0" smtClean="0"/>
          </a:p>
          <a:p>
            <a:pPr marL="0" indent="0" algn="just">
              <a:buNone/>
            </a:pPr>
            <a:r>
              <a:rPr lang="fr-FR" sz="1400" b="0" dirty="0" smtClean="0"/>
              <a:t>En ce qui concerne la gestion de l’urgence (au-delà de la gestion d’événements exceptionnels) :</a:t>
            </a:r>
          </a:p>
          <a:p>
            <a:pPr marL="285750" indent="-285750" algn="just">
              <a:buFont typeface="Wingdings" panose="05000000000000000000" pitchFamily="2" charset="2"/>
              <a:buChar char="§"/>
            </a:pPr>
            <a:r>
              <a:rPr lang="fr-FR" sz="1400" b="0" dirty="0" smtClean="0"/>
              <a:t>Sur </a:t>
            </a:r>
            <a:r>
              <a:rPr lang="fr-FR" sz="1400" b="0" dirty="0"/>
              <a:t>la Réunion, </a:t>
            </a:r>
            <a:endParaRPr lang="fr-FR" sz="1400" b="0" dirty="0" smtClean="0"/>
          </a:p>
          <a:p>
            <a:pPr marL="844550" lvl="1" indent="-285750" algn="just">
              <a:buFont typeface="Wingdings" panose="05000000000000000000" pitchFamily="2" charset="2"/>
              <a:buChar char="§"/>
            </a:pPr>
            <a:r>
              <a:rPr lang="fr-FR" sz="1000" b="0" dirty="0" smtClean="0"/>
              <a:t>On note des évolutions </a:t>
            </a:r>
            <a:r>
              <a:rPr lang="fr-FR" sz="1000" b="0" dirty="0"/>
              <a:t>notables </a:t>
            </a:r>
            <a:r>
              <a:rPr lang="fr-FR" sz="1000" b="0" dirty="0" smtClean="0"/>
              <a:t>via la </a:t>
            </a:r>
            <a:r>
              <a:rPr lang="fr-FR" sz="1000" b="0" dirty="0"/>
              <a:t>mise en </a:t>
            </a:r>
            <a:r>
              <a:rPr lang="fr-FR" sz="1000" b="0" dirty="0" smtClean="0"/>
              <a:t>place, par exemple,  </a:t>
            </a:r>
            <a:r>
              <a:rPr lang="fr-FR" sz="1000" b="0" dirty="0"/>
              <a:t>d’un transport en hélicoptère sanitaire, ainsi que la plateforme commune (SAMU et pompiers) et la réaffirmation du rôle du SAMU. </a:t>
            </a:r>
          </a:p>
          <a:p>
            <a:pPr marL="844550" lvl="1" indent="-285750" algn="just">
              <a:buFont typeface="Wingdings" panose="05000000000000000000" pitchFamily="2" charset="2"/>
              <a:buChar char="§"/>
            </a:pPr>
            <a:r>
              <a:rPr lang="fr-FR" sz="1000" b="0" dirty="0" smtClean="0"/>
              <a:t>L’offre de soins d’urgence a été consolidée : </a:t>
            </a:r>
            <a:r>
              <a:rPr lang="fr-FR" sz="1000" b="0" dirty="0"/>
              <a:t>4 services d’urgence avec des </a:t>
            </a:r>
            <a:r>
              <a:rPr lang="fr-FR" sz="1000" b="0" dirty="0" smtClean="0"/>
              <a:t>SMUR permettent une couverture homogène </a:t>
            </a:r>
            <a:r>
              <a:rPr lang="fr-FR" sz="1000" b="0" dirty="0"/>
              <a:t>du </a:t>
            </a:r>
            <a:r>
              <a:rPr lang="fr-FR" sz="1000" b="0" dirty="0" smtClean="0"/>
              <a:t>territoire</a:t>
            </a:r>
            <a:endParaRPr lang="fr-FR" sz="1000" b="0" dirty="0"/>
          </a:p>
          <a:p>
            <a:pPr marL="844550" lvl="1" indent="-285750" algn="just">
              <a:buFont typeface="Wingdings" panose="05000000000000000000" pitchFamily="2" charset="2"/>
              <a:buChar char="§"/>
            </a:pPr>
            <a:r>
              <a:rPr lang="fr-FR" sz="1000" b="0" dirty="0" smtClean="0"/>
              <a:t>Des </a:t>
            </a:r>
            <a:r>
              <a:rPr lang="fr-FR" sz="1000" b="0" dirty="0"/>
              <a:t>actions </a:t>
            </a:r>
            <a:r>
              <a:rPr lang="fr-FR" sz="1000" b="0" dirty="0" smtClean="0"/>
              <a:t>sont cependant à renforcer, </a:t>
            </a:r>
            <a:r>
              <a:rPr lang="fr-FR" sz="1000" b="0" dirty="0"/>
              <a:t>notamment au niveau de la mise en place d’un réseau d’urgence et de la permanences des </a:t>
            </a:r>
            <a:r>
              <a:rPr lang="fr-FR" sz="1000" b="0" dirty="0" smtClean="0"/>
              <a:t>soins</a:t>
            </a:r>
          </a:p>
          <a:p>
            <a:pPr marL="844550" lvl="1" indent="-285750" algn="just">
              <a:buFont typeface="Wingdings" panose="05000000000000000000" pitchFamily="2" charset="2"/>
              <a:buChar char="§"/>
            </a:pPr>
            <a:endParaRPr lang="fr-FR" sz="1400" b="0" dirty="0" smtClean="0"/>
          </a:p>
          <a:p>
            <a:pPr marL="285750" indent="-285750" algn="just">
              <a:buFont typeface="Wingdings" panose="05000000000000000000" pitchFamily="2" charset="2"/>
              <a:buChar char="§"/>
            </a:pPr>
            <a:r>
              <a:rPr lang="fr-FR" sz="1400" b="0" dirty="0" smtClean="0"/>
              <a:t>Sur Mayotte, </a:t>
            </a:r>
          </a:p>
          <a:p>
            <a:pPr marL="844550" lvl="1" indent="-285750" algn="just">
              <a:buFont typeface="Wingdings" panose="05000000000000000000" pitchFamily="2" charset="2"/>
              <a:buChar char="§"/>
            </a:pPr>
            <a:r>
              <a:rPr lang="fr-FR" sz="1000" b="0" dirty="0" smtClean="0"/>
              <a:t>On note la création </a:t>
            </a:r>
            <a:r>
              <a:rPr lang="fr-FR" sz="1000" b="0" dirty="0"/>
              <a:t>du SAMU en 2014, qui couvre tout le </a:t>
            </a:r>
            <a:r>
              <a:rPr lang="fr-FR" sz="1000" b="0" dirty="0" smtClean="0"/>
              <a:t>territoire. </a:t>
            </a:r>
            <a:r>
              <a:rPr lang="fr-FR" sz="1000" b="0" dirty="0"/>
              <a:t>Les praticiens des centres de référence du Nord, Centre, Sud et Petite-Terre sont en poste 24h/24, identifiés comme médecins correspondants du </a:t>
            </a:r>
            <a:r>
              <a:rPr lang="fr-FR" sz="1000" b="0" dirty="0" smtClean="0"/>
              <a:t>SAMU : ils peuvent </a:t>
            </a:r>
            <a:r>
              <a:rPr lang="fr-FR" sz="1000" b="0" dirty="0"/>
              <a:t>intervenir dans l’attente de l’intervention du SMUR.</a:t>
            </a:r>
          </a:p>
          <a:p>
            <a:pPr marL="285750" indent="-285750" algn="just">
              <a:buFont typeface="Wingdings" panose="05000000000000000000" pitchFamily="2" charset="2"/>
              <a:buChar char="§"/>
            </a:pPr>
            <a:endParaRPr lang="fr-FR" sz="1800" b="0" dirty="0" smtClean="0"/>
          </a:p>
          <a:p>
            <a:pPr marL="844550" lvl="1" indent="-285750" algn="just">
              <a:buFont typeface="Wingdings" panose="05000000000000000000" pitchFamily="2" charset="2"/>
              <a:buChar char="§"/>
            </a:pPr>
            <a:endParaRPr lang="fr-FR" sz="1400" b="0" dirty="0"/>
          </a:p>
        </p:txBody>
      </p:sp>
      <p:sp>
        <p:nvSpPr>
          <p:cNvPr id="5" name="Rectangle à coins arrondis 4"/>
          <p:cNvSpPr/>
          <p:nvPr/>
        </p:nvSpPr>
        <p:spPr>
          <a:xfrm>
            <a:off x="611560" y="1124744"/>
            <a:ext cx="8352928" cy="504056"/>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fr-FR" sz="1200" dirty="0"/>
              <a:t>Dans quelles mesure le PRS a permis des réponses adéquates aux urgences et à la veille sanitaire ?</a:t>
            </a:r>
          </a:p>
        </p:txBody>
      </p:sp>
      <p:sp>
        <p:nvSpPr>
          <p:cNvPr id="6" name="Titre 1"/>
          <p:cNvSpPr txBox="1">
            <a:spLocks/>
          </p:cNvSpPr>
          <p:nvPr/>
        </p:nvSpPr>
        <p:spPr>
          <a:xfrm rot="16200000">
            <a:off x="-1860308" y="3717031"/>
            <a:ext cx="4464496" cy="720081"/>
          </a:xfrm>
          <a:prstGeom prst="rect">
            <a:avLst/>
          </a:prstGeom>
          <a:solidFill>
            <a:srgbClr val="FFC000"/>
          </a:solidFill>
        </p:spPr>
        <p:txBody>
          <a:bodyPr vert="horz" lIns="91440" tIns="45720" rIns="91440" bIns="45720" rtlCol="0" anchor="ctr">
            <a:normAutofit/>
          </a:bodyPr>
          <a:lstStyle>
            <a:lvl1pPr algn="l" defTabSz="914400" rtl="0" eaLnBrk="1" latinLnBrk="0" hangingPunct="1">
              <a:spcBef>
                <a:spcPct val="0"/>
              </a:spcBef>
              <a:buNone/>
              <a:defRPr sz="2800" b="1" kern="1200">
                <a:solidFill>
                  <a:schemeClr val="tx1">
                    <a:lumMod val="65000"/>
                    <a:lumOff val="35000"/>
                  </a:schemeClr>
                </a:solidFill>
                <a:latin typeface="+mj-lt"/>
                <a:ea typeface="+mj-ea"/>
                <a:cs typeface="+mj-cs"/>
              </a:defRPr>
            </a:lvl1pPr>
          </a:lstStyle>
          <a:p>
            <a:pPr algn="ctr"/>
            <a:r>
              <a:rPr lang="fr-FR" sz="2000" dirty="0" smtClean="0"/>
              <a:t>IMPACT</a:t>
            </a:r>
            <a:endParaRPr lang="fr-FR" sz="2000" dirty="0"/>
          </a:p>
        </p:txBody>
      </p:sp>
    </p:spTree>
    <p:extLst>
      <p:ext uri="{BB962C8B-B14F-4D97-AF65-F5344CB8AC3E}">
        <p14:creationId xmlns:p14="http://schemas.microsoft.com/office/powerpoint/2010/main" val="90641468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Un portage important de modernité en s’appuyant sur le TIC</a:t>
            </a:r>
            <a:endParaRPr lang="fr-FR" dirty="0"/>
          </a:p>
        </p:txBody>
      </p:sp>
      <p:sp>
        <p:nvSpPr>
          <p:cNvPr id="3" name="Espace réservé du contenu 2"/>
          <p:cNvSpPr>
            <a:spLocks noGrp="1"/>
          </p:cNvSpPr>
          <p:nvPr>
            <p:ph idx="1"/>
          </p:nvPr>
        </p:nvSpPr>
        <p:spPr>
          <a:xfrm>
            <a:off x="827585" y="1844824"/>
            <a:ext cx="8136903" cy="4494796"/>
          </a:xfrm>
        </p:spPr>
        <p:txBody>
          <a:bodyPr>
            <a:normAutofit lnSpcReduction="10000"/>
          </a:bodyPr>
          <a:lstStyle/>
          <a:p>
            <a:pPr marL="342900" indent="-342900" algn="just">
              <a:buFont typeface="Wingdings" panose="05000000000000000000" pitchFamily="2" charset="2"/>
              <a:buChar char="§"/>
            </a:pPr>
            <a:r>
              <a:rPr lang="fr-FR" sz="1600" b="0" dirty="0" smtClean="0"/>
              <a:t>Le déploiement des actions autour de la télémédecine constitue un champ important et innovant du précédent PRS</a:t>
            </a:r>
          </a:p>
          <a:p>
            <a:pPr marL="342900" indent="-342900" algn="just">
              <a:buFont typeface="Wingdings" panose="05000000000000000000" pitchFamily="2" charset="2"/>
              <a:buChar char="§"/>
            </a:pPr>
            <a:endParaRPr lang="fr-FR" sz="1600" b="0" dirty="0" smtClean="0"/>
          </a:p>
          <a:p>
            <a:pPr marL="901700" lvl="1" indent="-342900" algn="just">
              <a:buFont typeface="Wingdings" panose="05000000000000000000" pitchFamily="2" charset="2"/>
              <a:buChar char="§"/>
            </a:pPr>
            <a:r>
              <a:rPr lang="fr-FR" sz="1200" b="0" dirty="0" smtClean="0"/>
              <a:t>L’Agence avait pris le parti de ne pas traiter séparément la question de la télémédecine de celle des SI, ce qui a ancré sa réflexion dans une très forte opérationnalité. En outre, un travail supplémentaire a été fourni visant à identifier ce qui était réalisable de ce qui ne l’était pas. Le versant « inventaire » des autres programmes a donc pu être évité : il s’est agi notamment de réaliser une évaluation financière des actions qui seraient portées. </a:t>
            </a:r>
          </a:p>
          <a:p>
            <a:pPr marL="901700" lvl="1" indent="-342900" algn="just">
              <a:buFont typeface="Wingdings" panose="05000000000000000000" pitchFamily="2" charset="2"/>
              <a:buChar char="§"/>
            </a:pPr>
            <a:endParaRPr lang="fr-FR" sz="1200" b="0" dirty="0" smtClean="0"/>
          </a:p>
          <a:p>
            <a:pPr marL="901700" lvl="1" indent="-342900" algn="just">
              <a:buFont typeface="Wingdings" panose="05000000000000000000" pitchFamily="2" charset="2"/>
              <a:buChar char="§"/>
            </a:pPr>
            <a:r>
              <a:rPr lang="fr-FR" sz="1100" b="0" dirty="0" smtClean="0"/>
              <a:t>Ce travail a permis un réel déploiement du programme grâce notamment à des financements importants au travers de l’activité du GCS TESIS :</a:t>
            </a:r>
          </a:p>
          <a:p>
            <a:pPr marL="1130300" lvl="2" indent="-342900" algn="just">
              <a:buFont typeface="Wingdings" panose="05000000000000000000" pitchFamily="2" charset="2"/>
              <a:buChar char="§"/>
            </a:pPr>
            <a:r>
              <a:rPr lang="fr-FR" sz="1100" smtClean="0"/>
              <a:t>Déploiement du programme OIIS</a:t>
            </a:r>
          </a:p>
          <a:p>
            <a:pPr marL="1130300" lvl="2" indent="-342900" algn="just">
              <a:buFont typeface="Wingdings" panose="05000000000000000000" pitchFamily="2" charset="2"/>
              <a:buChar char="§"/>
            </a:pPr>
            <a:r>
              <a:rPr lang="fr-FR" sz="1100" dirty="0" smtClean="0"/>
              <a:t>Des plateformes de télémédecine ont été mises en place</a:t>
            </a:r>
          </a:p>
          <a:p>
            <a:pPr marL="1130300" lvl="2" indent="-342900" algn="just">
              <a:buFont typeface="Wingdings" panose="05000000000000000000" pitchFamily="2" charset="2"/>
              <a:buChar char="§"/>
            </a:pPr>
            <a:r>
              <a:rPr lang="fr-FR" sz="1100" b="0" dirty="0" smtClean="0"/>
              <a:t>Un travail sur dossier de l’usager médico-social est en cours</a:t>
            </a:r>
          </a:p>
          <a:p>
            <a:pPr marL="1130300" lvl="2" indent="-342900" algn="just">
              <a:buFont typeface="Wingdings" panose="05000000000000000000" pitchFamily="2" charset="2"/>
              <a:buChar char="§"/>
            </a:pPr>
            <a:r>
              <a:rPr lang="fr-FR" sz="1100" dirty="0" smtClean="0"/>
              <a:t>Un portait d’échanges entre la ville et l’hôpital est mis en ligne</a:t>
            </a:r>
          </a:p>
          <a:p>
            <a:pPr marL="1130300" lvl="2" indent="-342900" algn="just">
              <a:buFont typeface="Wingdings" panose="05000000000000000000" pitchFamily="2" charset="2"/>
              <a:buChar char="§"/>
            </a:pPr>
            <a:r>
              <a:rPr lang="fr-FR" sz="1100" b="0" dirty="0" smtClean="0"/>
              <a:t>Le programme Plexus (territoire de santé numérique) est en cours de déploiement</a:t>
            </a:r>
          </a:p>
          <a:p>
            <a:pPr marL="1130300" lvl="2" indent="-342900" algn="just">
              <a:buFont typeface="Wingdings" panose="05000000000000000000" pitchFamily="2" charset="2"/>
              <a:buChar char="§"/>
            </a:pPr>
            <a:r>
              <a:rPr lang="fr-FR" sz="1100" dirty="0" smtClean="0"/>
              <a:t>Un accompagnement des établissements de santé au programme Hôpital numérique (ANAP)</a:t>
            </a:r>
            <a:endParaRPr lang="fr-FR" sz="1100" b="0" dirty="0" smtClean="0"/>
          </a:p>
          <a:p>
            <a:pPr marL="1130300" lvl="2" indent="-342900" algn="just">
              <a:buFont typeface="Wingdings" panose="05000000000000000000" pitchFamily="2" charset="2"/>
              <a:buChar char="§"/>
            </a:pPr>
            <a:r>
              <a:rPr lang="fr-FR" sz="1100" dirty="0" smtClean="0"/>
              <a:t>En matière de télémédecine on relève : </a:t>
            </a:r>
          </a:p>
          <a:p>
            <a:pPr marL="1587500" lvl="3" indent="-342900" algn="just">
              <a:buFont typeface="Wingdings" panose="05000000000000000000" pitchFamily="2" charset="2"/>
              <a:buChar char="§"/>
            </a:pPr>
            <a:r>
              <a:rPr lang="fr-FR" sz="1100" b="0" dirty="0" smtClean="0"/>
              <a:t>Un déploiement sur le territoire d’une solution de télé-expertise pour l’AVC en phase aigüe,</a:t>
            </a:r>
          </a:p>
          <a:p>
            <a:pPr marL="1587500" lvl="3" indent="-342900" algn="just">
              <a:buFont typeface="Wingdings" panose="05000000000000000000" pitchFamily="2" charset="2"/>
              <a:buChar char="§"/>
            </a:pPr>
            <a:r>
              <a:rPr lang="fr-FR" sz="1100" dirty="0" smtClean="0"/>
              <a:t>Un accompagnement à Mayotte sur la rédaction d’un projet médical de télémédecine</a:t>
            </a:r>
          </a:p>
          <a:p>
            <a:pPr marL="1587500" lvl="3" indent="-342900" algn="just">
              <a:buFont typeface="Wingdings" panose="05000000000000000000" pitchFamily="2" charset="2"/>
              <a:buChar char="§"/>
            </a:pPr>
            <a:r>
              <a:rPr lang="fr-FR" sz="1100" b="0" dirty="0" smtClean="0"/>
              <a:t>Un travail engagé autour du partage des images</a:t>
            </a:r>
          </a:p>
          <a:p>
            <a:pPr marL="1587500" lvl="3" indent="-342900" algn="just">
              <a:buFont typeface="Wingdings" panose="05000000000000000000" pitchFamily="2" charset="2"/>
              <a:buChar char="§"/>
            </a:pPr>
            <a:r>
              <a:rPr lang="fr-FR" sz="1100" dirty="0" smtClean="0"/>
              <a:t>Une expérimentation autour de la télésurveillance du diabète </a:t>
            </a:r>
            <a:r>
              <a:rPr lang="fr-FR" sz="1200" dirty="0" smtClean="0"/>
              <a:t>et de l’insuffisance cardiaque</a:t>
            </a:r>
          </a:p>
          <a:p>
            <a:pPr marL="1130300" lvl="2" indent="-342900" algn="just">
              <a:buFont typeface="Wingdings" panose="05000000000000000000" pitchFamily="2" charset="2"/>
              <a:buChar char="§"/>
            </a:pPr>
            <a:r>
              <a:rPr lang="fr-FR" sz="1600" b="0" dirty="0" smtClean="0"/>
              <a:t>…</a:t>
            </a:r>
            <a:endParaRPr lang="fr-FR" sz="1600" b="0" dirty="0"/>
          </a:p>
          <a:p>
            <a:pPr marL="901700" lvl="1" indent="-342900" algn="just">
              <a:buFont typeface="Wingdings" panose="05000000000000000000" pitchFamily="2" charset="2"/>
              <a:buChar char="§"/>
            </a:pPr>
            <a:endParaRPr lang="fr-FR" sz="1600" b="0" dirty="0"/>
          </a:p>
        </p:txBody>
      </p:sp>
      <p:sp>
        <p:nvSpPr>
          <p:cNvPr id="5" name="Rectangle à coins arrondis 4"/>
          <p:cNvSpPr/>
          <p:nvPr/>
        </p:nvSpPr>
        <p:spPr>
          <a:xfrm>
            <a:off x="611560" y="1124744"/>
            <a:ext cx="8352928" cy="504056"/>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fr-FR" sz="1200" dirty="0" err="1"/>
              <a:t>A-t-il</a:t>
            </a:r>
            <a:r>
              <a:rPr lang="fr-FR" sz="1200" dirty="0"/>
              <a:t> généré un développement de la télémédecine et des systèmes d’information en santé ? </a:t>
            </a:r>
          </a:p>
        </p:txBody>
      </p:sp>
      <p:sp>
        <p:nvSpPr>
          <p:cNvPr id="6" name="Titre 1"/>
          <p:cNvSpPr txBox="1">
            <a:spLocks/>
          </p:cNvSpPr>
          <p:nvPr/>
        </p:nvSpPr>
        <p:spPr>
          <a:xfrm rot="16200000">
            <a:off x="-1860308" y="3717031"/>
            <a:ext cx="4464496" cy="720081"/>
          </a:xfrm>
          <a:prstGeom prst="rect">
            <a:avLst/>
          </a:prstGeom>
          <a:solidFill>
            <a:srgbClr val="FFC000"/>
          </a:solidFill>
        </p:spPr>
        <p:txBody>
          <a:bodyPr vert="horz" lIns="91440" tIns="45720" rIns="91440" bIns="45720" rtlCol="0" anchor="ctr">
            <a:normAutofit/>
          </a:bodyPr>
          <a:lstStyle>
            <a:lvl1pPr algn="l" defTabSz="914400" rtl="0" eaLnBrk="1" latinLnBrk="0" hangingPunct="1">
              <a:spcBef>
                <a:spcPct val="0"/>
              </a:spcBef>
              <a:buNone/>
              <a:defRPr sz="2800" b="1" kern="1200">
                <a:solidFill>
                  <a:schemeClr val="tx1">
                    <a:lumMod val="65000"/>
                    <a:lumOff val="35000"/>
                  </a:schemeClr>
                </a:solidFill>
                <a:latin typeface="+mj-lt"/>
                <a:ea typeface="+mj-ea"/>
                <a:cs typeface="+mj-cs"/>
              </a:defRPr>
            </a:lvl1pPr>
          </a:lstStyle>
          <a:p>
            <a:pPr algn="ctr"/>
            <a:r>
              <a:rPr lang="fr-FR" sz="2000" dirty="0" smtClean="0"/>
              <a:t>IMPACT</a:t>
            </a:r>
            <a:endParaRPr lang="fr-FR" sz="2000" dirty="0"/>
          </a:p>
        </p:txBody>
      </p:sp>
    </p:spTree>
    <p:extLst>
      <p:ext uri="{BB962C8B-B14F-4D97-AF65-F5344CB8AC3E}">
        <p14:creationId xmlns:p14="http://schemas.microsoft.com/office/powerpoint/2010/main" val="34946291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2000" dirty="0" smtClean="0"/>
              <a:t>Une démocratie sanitaire qui aurait pu faire l’objet d’un portage plus important mais une nouvelle place pour les usagers et leur représentant</a:t>
            </a:r>
            <a:endParaRPr lang="fr-FR" sz="2000" dirty="0"/>
          </a:p>
        </p:txBody>
      </p:sp>
      <p:sp>
        <p:nvSpPr>
          <p:cNvPr id="3" name="Espace réservé du contenu 2"/>
          <p:cNvSpPr>
            <a:spLocks noGrp="1"/>
          </p:cNvSpPr>
          <p:nvPr>
            <p:ph idx="1"/>
          </p:nvPr>
        </p:nvSpPr>
        <p:spPr>
          <a:xfrm>
            <a:off x="827585" y="1844824"/>
            <a:ext cx="8136903" cy="4494796"/>
          </a:xfrm>
        </p:spPr>
        <p:txBody>
          <a:bodyPr>
            <a:normAutofit lnSpcReduction="10000"/>
          </a:bodyPr>
          <a:lstStyle/>
          <a:p>
            <a:pPr marL="342900" indent="-342900" algn="just">
              <a:buFont typeface="Wingdings" panose="05000000000000000000" pitchFamily="2" charset="2"/>
              <a:buChar char="§"/>
            </a:pPr>
            <a:r>
              <a:rPr lang="fr-FR" sz="1800" b="0" dirty="0" smtClean="0"/>
              <a:t>Une dynamique qui s’est essoufflée pendant le déploiement du PRS</a:t>
            </a:r>
          </a:p>
          <a:p>
            <a:pPr marL="844550" lvl="1" indent="-285750" algn="just">
              <a:buFont typeface="Arial" panose="020B0604020202020204" pitchFamily="34" charset="0"/>
              <a:buChar char="•"/>
            </a:pPr>
            <a:r>
              <a:rPr lang="fr-FR" sz="1400" dirty="0" smtClean="0"/>
              <a:t>Les instances de démocratie sanitaire ont été fortement mobilisées au départ</a:t>
            </a:r>
            <a:r>
              <a:rPr lang="fr-FR" sz="1400" b="0" dirty="0" smtClean="0"/>
              <a:t>. Chaque programme ou schéma a pu être présenté devant la commission permanente et, pour les parties les concernant, devant les commissions spécialisées. </a:t>
            </a:r>
          </a:p>
          <a:p>
            <a:pPr marL="844550" lvl="1" indent="-285750" algn="just">
              <a:buFont typeface="Arial" panose="020B0604020202020204" pitchFamily="34" charset="0"/>
              <a:buChar char="•"/>
            </a:pPr>
            <a:r>
              <a:rPr lang="fr-FR" sz="1400" dirty="0" smtClean="0"/>
              <a:t>Par la suite, </a:t>
            </a:r>
            <a:r>
              <a:rPr lang="fr-FR" sz="1400" b="0" dirty="0" smtClean="0"/>
              <a:t>les réunions ont été organisées </a:t>
            </a:r>
            <a:r>
              <a:rPr lang="fr-FR" sz="1400" dirty="0" smtClean="0"/>
              <a:t>de manière irrégulière </a:t>
            </a:r>
            <a:r>
              <a:rPr lang="fr-FR" sz="1400" b="0" dirty="0" smtClean="0"/>
              <a:t>: à titre d’illustration on compte pour la Réunion 34 réunions en 2012, 24 en 2013,  23 en 2014, 30 en 2015, 37 en 2016 (CSA + CP + CSOS + CSP + CSMS + CSDU + CT)</a:t>
            </a:r>
          </a:p>
          <a:p>
            <a:pPr marL="844550" lvl="1" indent="-285750" algn="just">
              <a:buFont typeface="Arial" panose="020B0604020202020204" pitchFamily="34" charset="0"/>
              <a:buChar char="•"/>
            </a:pPr>
            <a:r>
              <a:rPr lang="fr-FR" sz="1400" b="0" dirty="0" smtClean="0"/>
              <a:t>Les conférences de territoire ont été très peu réunies hormis au moment de l’élaboration et de la validation du PRS. </a:t>
            </a:r>
          </a:p>
          <a:p>
            <a:pPr marL="901700" lvl="1" indent="-342900" algn="just">
              <a:buFont typeface="Wingdings" panose="05000000000000000000" pitchFamily="2" charset="2"/>
              <a:buChar char="§"/>
            </a:pPr>
            <a:endParaRPr lang="fr-FR" sz="1400" b="0" dirty="0" smtClean="0"/>
          </a:p>
          <a:p>
            <a:pPr marL="342900" indent="-342900" algn="just">
              <a:buFont typeface="Wingdings" panose="05000000000000000000" pitchFamily="2" charset="2"/>
              <a:buChar char="§"/>
            </a:pPr>
            <a:r>
              <a:rPr lang="fr-FR" sz="1800" b="0" dirty="0" smtClean="0"/>
              <a:t>Les limites actuelles de la démocratie sanitaire</a:t>
            </a:r>
          </a:p>
          <a:p>
            <a:pPr marL="844550" lvl="1" indent="-285750" algn="just">
              <a:buFont typeface="Arial" panose="020B0604020202020204" pitchFamily="34" charset="0"/>
              <a:buChar char="•"/>
            </a:pPr>
            <a:r>
              <a:rPr lang="fr-FR" sz="1400" b="0" dirty="0" smtClean="0"/>
              <a:t>La </a:t>
            </a:r>
            <a:r>
              <a:rPr lang="fr-FR" sz="1400" dirty="0" smtClean="0"/>
              <a:t>CSA</a:t>
            </a:r>
            <a:r>
              <a:rPr lang="fr-FR" sz="1400" b="0" dirty="0" smtClean="0"/>
              <a:t> est considérée par beaucoup comme une instance qui a </a:t>
            </a:r>
            <a:r>
              <a:rPr lang="fr-FR" sz="1400" dirty="0" smtClean="0"/>
              <a:t>peu de poids </a:t>
            </a:r>
            <a:r>
              <a:rPr lang="fr-FR" sz="1400" b="0" dirty="0" smtClean="0"/>
              <a:t>et au sein de laquelle les débats ont peu de portée</a:t>
            </a:r>
          </a:p>
          <a:p>
            <a:pPr marL="844550" lvl="1" indent="-285750" algn="just">
              <a:buFont typeface="Arial" panose="020B0604020202020204" pitchFamily="34" charset="0"/>
              <a:buChar char="•"/>
            </a:pPr>
            <a:r>
              <a:rPr lang="fr-FR" sz="1400" b="0" dirty="0" smtClean="0"/>
              <a:t>La commission spécialisée Prévention a été peu soutenue par l’ARS.</a:t>
            </a:r>
          </a:p>
          <a:p>
            <a:pPr marL="844550" lvl="1" indent="-285750" algn="just">
              <a:buFont typeface="Arial" panose="020B0604020202020204" pitchFamily="34" charset="0"/>
              <a:buChar char="•"/>
            </a:pPr>
            <a:r>
              <a:rPr lang="fr-FR" sz="1400" b="0" dirty="0" smtClean="0"/>
              <a:t>A l’inverse, la commission des usagers </a:t>
            </a:r>
            <a:r>
              <a:rPr lang="fr-FR" sz="1400" b="0" dirty="0"/>
              <a:t>a représenté une réelle opportunité pour donner une place nouvelle à leurs représentants. </a:t>
            </a:r>
            <a:r>
              <a:rPr lang="fr-FR" sz="1400" b="0" dirty="0" smtClean="0"/>
              <a:t>Mais les acteurs ont pu s’interroger sur la place des usagers (et non celle de leurs représentants). Les réunions, souvent longues et techniques, ne seraient </a:t>
            </a:r>
            <a:r>
              <a:rPr lang="fr-FR" sz="1400" dirty="0" smtClean="0"/>
              <a:t>pas adaptées au public concerné</a:t>
            </a:r>
            <a:r>
              <a:rPr lang="fr-FR" sz="1400" b="0" dirty="0" smtClean="0"/>
              <a:t>.  En revanche, l’émergence du CISS a pu renforcer la participation des usagers au déploiement des politiques de santé.</a:t>
            </a:r>
          </a:p>
          <a:p>
            <a:pPr marL="844550" lvl="1" indent="-285750" algn="just">
              <a:buFont typeface="Arial" panose="020B0604020202020204" pitchFamily="34" charset="0"/>
              <a:buChar char="•"/>
            </a:pPr>
            <a:r>
              <a:rPr lang="fr-FR" sz="1400" b="0" dirty="0" smtClean="0"/>
              <a:t>La démocratie sanitaire n’a pas trouvé de réel déploiement à Mayotte.</a:t>
            </a:r>
            <a:endParaRPr lang="fr-FR" sz="1400" b="0" dirty="0"/>
          </a:p>
        </p:txBody>
      </p:sp>
      <p:sp>
        <p:nvSpPr>
          <p:cNvPr id="5" name="Rectangle à coins arrondis 4"/>
          <p:cNvSpPr/>
          <p:nvPr/>
        </p:nvSpPr>
        <p:spPr>
          <a:xfrm>
            <a:off x="611560" y="1124744"/>
            <a:ext cx="8352928" cy="504056"/>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fr-FR" sz="1200" dirty="0"/>
              <a:t>La mise en œuvre du PRS a-t-elle permis un développement de la démocratie sanitaire et une participation accrue des usagers  ? Le PRS </a:t>
            </a:r>
            <a:r>
              <a:rPr lang="fr-FR" sz="1200" dirty="0" err="1"/>
              <a:t>a-t-il</a:t>
            </a:r>
            <a:r>
              <a:rPr lang="fr-FR" sz="1200" dirty="0"/>
              <a:t> favorisé le développement de la mobilisation communautaire ?</a:t>
            </a:r>
          </a:p>
        </p:txBody>
      </p:sp>
      <p:sp>
        <p:nvSpPr>
          <p:cNvPr id="6" name="Titre 1"/>
          <p:cNvSpPr txBox="1">
            <a:spLocks/>
          </p:cNvSpPr>
          <p:nvPr/>
        </p:nvSpPr>
        <p:spPr>
          <a:xfrm rot="16200000">
            <a:off x="-1860308" y="3717031"/>
            <a:ext cx="4464496" cy="720081"/>
          </a:xfrm>
          <a:prstGeom prst="rect">
            <a:avLst/>
          </a:prstGeom>
          <a:solidFill>
            <a:srgbClr val="FFC000"/>
          </a:solidFill>
        </p:spPr>
        <p:txBody>
          <a:bodyPr vert="horz" lIns="91440" tIns="45720" rIns="91440" bIns="45720" rtlCol="0" anchor="ctr">
            <a:normAutofit/>
          </a:bodyPr>
          <a:lstStyle>
            <a:lvl1pPr algn="l" defTabSz="914400" rtl="0" eaLnBrk="1" latinLnBrk="0" hangingPunct="1">
              <a:spcBef>
                <a:spcPct val="0"/>
              </a:spcBef>
              <a:buNone/>
              <a:defRPr sz="2800" b="1" kern="1200">
                <a:solidFill>
                  <a:schemeClr val="tx1">
                    <a:lumMod val="65000"/>
                    <a:lumOff val="35000"/>
                  </a:schemeClr>
                </a:solidFill>
                <a:latin typeface="+mj-lt"/>
                <a:ea typeface="+mj-ea"/>
                <a:cs typeface="+mj-cs"/>
              </a:defRPr>
            </a:lvl1pPr>
          </a:lstStyle>
          <a:p>
            <a:pPr algn="ctr"/>
            <a:r>
              <a:rPr lang="fr-FR" sz="2000" dirty="0" smtClean="0"/>
              <a:t>IMPACT</a:t>
            </a:r>
            <a:endParaRPr lang="fr-FR" sz="2000" dirty="0"/>
          </a:p>
        </p:txBody>
      </p:sp>
    </p:spTree>
    <p:extLst>
      <p:ext uri="{BB962C8B-B14F-4D97-AF65-F5344CB8AC3E}">
        <p14:creationId xmlns:p14="http://schemas.microsoft.com/office/powerpoint/2010/main" val="379171091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RECOMMANDATIONS POUR LE PRS2	</a:t>
            </a:r>
            <a:endParaRPr lang="fr-FR" dirty="0"/>
          </a:p>
        </p:txBody>
      </p:sp>
      <p:sp>
        <p:nvSpPr>
          <p:cNvPr id="3" name="Espace réservé du contenu 2"/>
          <p:cNvSpPr>
            <a:spLocks noGrp="1"/>
          </p:cNvSpPr>
          <p:nvPr>
            <p:ph idx="1"/>
          </p:nvPr>
        </p:nvSpPr>
        <p:spPr>
          <a:xfrm>
            <a:off x="251520" y="2276872"/>
            <a:ext cx="8784976" cy="5142868"/>
          </a:xfrm>
        </p:spPr>
        <p:txBody>
          <a:bodyPr>
            <a:normAutofit/>
          </a:bodyPr>
          <a:lstStyle/>
          <a:p>
            <a:pPr algn="just">
              <a:buClr>
                <a:srgbClr val="669900"/>
              </a:buClr>
              <a:buFont typeface="Wingdings" panose="05000000000000000000" pitchFamily="2" charset="2"/>
              <a:buChar char="Ü"/>
            </a:pPr>
            <a:r>
              <a:rPr lang="fr-FR" sz="1800" dirty="0" smtClean="0"/>
              <a:t>Le rôle des instances de démocratie sanitaire, ainsi que leurs modalités de fonctionnement, doivent être revus. Le PRS2 pourrait être l’occasion de mieux déterminer leur intervention sur l’élaboration du document stratégique et sur la manière dont l’ARS peut les mobiliser pour faire évoluer sa politique régionale.</a:t>
            </a:r>
          </a:p>
          <a:p>
            <a:pPr algn="just">
              <a:buClr>
                <a:srgbClr val="669900"/>
              </a:buClr>
              <a:buFont typeface="Wingdings" panose="05000000000000000000" pitchFamily="2" charset="2"/>
              <a:buChar char="Ü"/>
            </a:pPr>
            <a:endParaRPr lang="fr-FR" sz="1800" dirty="0" smtClean="0"/>
          </a:p>
          <a:p>
            <a:pPr algn="just">
              <a:buClr>
                <a:srgbClr val="669900"/>
              </a:buClr>
              <a:buFont typeface="Wingdings" panose="05000000000000000000" pitchFamily="2" charset="2"/>
              <a:buChar char="Ü"/>
            </a:pPr>
            <a:r>
              <a:rPr lang="fr-FR" sz="1800" dirty="0" smtClean="0"/>
              <a:t>Les réunions associant ou souhaitant associer les usagers doivent s’adapter à leurs contraintes. Leur contenu diffèrera notamment en fonction des attentes à l’égard de la démocratie sanitaire et il pourrait être souhaitable d’essayer de mobiliser, dans les débats, de leur expertise d’usage : ce qui implique de repenser en profondeur l’organisation de ces temps d’échange.</a:t>
            </a:r>
          </a:p>
          <a:p>
            <a:pPr algn="just">
              <a:buClr>
                <a:srgbClr val="669900"/>
              </a:buClr>
              <a:buFont typeface="Wingdings" panose="05000000000000000000" pitchFamily="2" charset="2"/>
              <a:buChar char="Ü"/>
            </a:pPr>
            <a:endParaRPr lang="fr-FR" sz="1800" dirty="0"/>
          </a:p>
        </p:txBody>
      </p:sp>
      <p:pic>
        <p:nvPicPr>
          <p:cNvPr id="5122" name="Picture 2" descr="Afficher l'image d'origin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2" y="1052736"/>
            <a:ext cx="1537469" cy="10249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4139670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Définir une stratégie des « curseurs ».</a:t>
            </a:r>
            <a:endParaRPr lang="fr-FR" dirty="0"/>
          </a:p>
        </p:txBody>
      </p:sp>
      <p:pic>
        <p:nvPicPr>
          <p:cNvPr id="4100" name="Picture 4" descr="Afficher l'image d'origin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369804" y="3202358"/>
            <a:ext cx="1940545" cy="1940545"/>
          </a:xfrm>
          <a:prstGeom prst="rect">
            <a:avLst/>
          </a:prstGeom>
          <a:noFill/>
          <a:effectLst>
            <a:glow>
              <a:schemeClr val="accent1">
                <a:alpha val="58000"/>
              </a:schemeClr>
            </a:glow>
          </a:effectLst>
          <a:extLst>
            <a:ext uri="{909E8E84-426E-40DD-AFC4-6F175D3DCCD1}">
              <a14:hiddenFill xmlns:a14="http://schemas.microsoft.com/office/drawing/2010/main">
                <a:solidFill>
                  <a:srgbClr val="FFFFFF"/>
                </a:solidFill>
              </a14:hiddenFill>
            </a:ext>
          </a:extLst>
        </p:spPr>
      </p:pic>
      <p:pic>
        <p:nvPicPr>
          <p:cNvPr id="4102" name="Picture 6" descr="Afficher l'image d'origin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127723" y="2842318"/>
            <a:ext cx="356369" cy="356369"/>
          </a:xfrm>
          <a:prstGeom prst="rect">
            <a:avLst/>
          </a:prstGeom>
          <a:noFill/>
          <a:extLst>
            <a:ext uri="{909E8E84-426E-40DD-AFC4-6F175D3DCCD1}">
              <a14:hiddenFill xmlns:a14="http://schemas.microsoft.com/office/drawing/2010/main">
                <a:solidFill>
                  <a:srgbClr val="FFFFFF"/>
                </a:solidFill>
              </a14:hiddenFill>
            </a:ext>
          </a:extLst>
        </p:spPr>
      </p:pic>
      <p:cxnSp>
        <p:nvCxnSpPr>
          <p:cNvPr id="7" name="Connecteur droit 6"/>
          <p:cNvCxnSpPr/>
          <p:nvPr/>
        </p:nvCxnSpPr>
        <p:spPr>
          <a:xfrm>
            <a:off x="4513820" y="2783312"/>
            <a:ext cx="1584176" cy="0"/>
          </a:xfrm>
          <a:prstGeom prst="line">
            <a:avLst/>
          </a:prstGeom>
          <a:ln w="31750"/>
        </p:spPr>
        <p:style>
          <a:lnRef idx="1">
            <a:schemeClr val="accent1"/>
          </a:lnRef>
          <a:fillRef idx="0">
            <a:schemeClr val="accent1"/>
          </a:fillRef>
          <a:effectRef idx="0">
            <a:schemeClr val="accent1"/>
          </a:effectRef>
          <a:fontRef idx="minor">
            <a:schemeClr val="tx1"/>
          </a:fontRef>
        </p:style>
      </p:cxnSp>
      <p:sp>
        <p:nvSpPr>
          <p:cNvPr id="8" name="Ellipse 7"/>
          <p:cNvSpPr/>
          <p:nvPr/>
        </p:nvSpPr>
        <p:spPr>
          <a:xfrm>
            <a:off x="5196060" y="2702636"/>
            <a:ext cx="144016" cy="144016"/>
          </a:xfrm>
          <a:prstGeom prst="ellipse">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fr-FR"/>
          </a:p>
        </p:txBody>
      </p:sp>
      <p:pic>
        <p:nvPicPr>
          <p:cNvPr id="13" name="Picture 6" descr="Afficher l'image d'origin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5400000">
            <a:off x="6530044" y="3888270"/>
            <a:ext cx="356369" cy="356369"/>
          </a:xfrm>
          <a:prstGeom prst="rect">
            <a:avLst/>
          </a:prstGeom>
          <a:noFill/>
          <a:extLst>
            <a:ext uri="{909E8E84-426E-40DD-AFC4-6F175D3DCCD1}">
              <a14:hiddenFill xmlns:a14="http://schemas.microsoft.com/office/drawing/2010/main">
                <a:solidFill>
                  <a:srgbClr val="FFFFFF"/>
                </a:solidFill>
              </a14:hiddenFill>
            </a:ext>
          </a:extLst>
        </p:spPr>
      </p:pic>
      <p:cxnSp>
        <p:nvCxnSpPr>
          <p:cNvPr id="14" name="Connecteur droit 13"/>
          <p:cNvCxnSpPr/>
          <p:nvPr/>
        </p:nvCxnSpPr>
        <p:spPr>
          <a:xfrm rot="5400000">
            <a:off x="6153331" y="4066455"/>
            <a:ext cx="1584176" cy="0"/>
          </a:xfrm>
          <a:prstGeom prst="line">
            <a:avLst/>
          </a:prstGeom>
          <a:ln/>
        </p:spPr>
        <p:style>
          <a:lnRef idx="2">
            <a:schemeClr val="accent4"/>
          </a:lnRef>
          <a:fillRef idx="0">
            <a:schemeClr val="accent4"/>
          </a:fillRef>
          <a:effectRef idx="1">
            <a:schemeClr val="accent4"/>
          </a:effectRef>
          <a:fontRef idx="minor">
            <a:schemeClr val="tx1"/>
          </a:fontRef>
        </p:style>
      </p:cxnSp>
      <p:sp>
        <p:nvSpPr>
          <p:cNvPr id="15" name="Ellipse 14"/>
          <p:cNvSpPr/>
          <p:nvPr/>
        </p:nvSpPr>
        <p:spPr>
          <a:xfrm rot="5400000">
            <a:off x="6882079" y="3956607"/>
            <a:ext cx="144016" cy="144016"/>
          </a:xfrm>
          <a:prstGeom prst="ellipse">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fr-FR"/>
          </a:p>
        </p:txBody>
      </p:sp>
      <p:pic>
        <p:nvPicPr>
          <p:cNvPr id="17" name="Picture 6" descr="Afficher l'image d'origin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16200000">
            <a:off x="3541381" y="3888269"/>
            <a:ext cx="356369" cy="356369"/>
          </a:xfrm>
          <a:prstGeom prst="rect">
            <a:avLst/>
          </a:prstGeom>
          <a:noFill/>
          <a:extLst>
            <a:ext uri="{909E8E84-426E-40DD-AFC4-6F175D3DCCD1}">
              <a14:hiddenFill xmlns:a14="http://schemas.microsoft.com/office/drawing/2010/main">
                <a:solidFill>
                  <a:srgbClr val="FFFFFF"/>
                </a:solidFill>
              </a14:hiddenFill>
            </a:ext>
          </a:extLst>
        </p:spPr>
      </p:pic>
      <p:cxnSp>
        <p:nvCxnSpPr>
          <p:cNvPr id="18" name="Connecteur droit 17"/>
          <p:cNvCxnSpPr/>
          <p:nvPr/>
        </p:nvCxnSpPr>
        <p:spPr>
          <a:xfrm rot="16200000">
            <a:off x="2690286" y="4066453"/>
            <a:ext cx="1584176" cy="0"/>
          </a:xfrm>
          <a:prstGeom prst="line">
            <a:avLst/>
          </a:prstGeom>
          <a:ln/>
        </p:spPr>
        <p:style>
          <a:lnRef idx="2">
            <a:schemeClr val="accent3"/>
          </a:lnRef>
          <a:fillRef idx="0">
            <a:schemeClr val="accent3"/>
          </a:fillRef>
          <a:effectRef idx="1">
            <a:schemeClr val="accent3"/>
          </a:effectRef>
          <a:fontRef idx="minor">
            <a:schemeClr val="tx1"/>
          </a:fontRef>
        </p:style>
      </p:cxnSp>
      <p:sp>
        <p:nvSpPr>
          <p:cNvPr id="19" name="Ellipse 18"/>
          <p:cNvSpPr/>
          <p:nvPr/>
        </p:nvSpPr>
        <p:spPr>
          <a:xfrm rot="16200000">
            <a:off x="3401698" y="4032285"/>
            <a:ext cx="144016" cy="144016"/>
          </a:xfrm>
          <a:prstGeom prst="ellipse">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fr-FR"/>
          </a:p>
        </p:txBody>
      </p:sp>
      <p:sp>
        <p:nvSpPr>
          <p:cNvPr id="10" name="ZoneTexte 9"/>
          <p:cNvSpPr txBox="1"/>
          <p:nvPr/>
        </p:nvSpPr>
        <p:spPr>
          <a:xfrm>
            <a:off x="3541381" y="2275192"/>
            <a:ext cx="1148457" cy="738664"/>
          </a:xfrm>
          <a:prstGeom prst="rect">
            <a:avLst/>
          </a:prstGeom>
          <a:noFill/>
        </p:spPr>
        <p:txBody>
          <a:bodyPr wrap="square" rtlCol="0">
            <a:spAutoFit/>
          </a:bodyPr>
          <a:lstStyle/>
          <a:p>
            <a:r>
              <a:rPr lang="fr-FR" sz="1400" dirty="0" smtClean="0">
                <a:solidFill>
                  <a:schemeClr val="tx2"/>
                </a:solidFill>
                <a:effectLst>
                  <a:outerShdw blurRad="38100" dist="38100" dir="2700000" algn="tl">
                    <a:srgbClr val="000000">
                      <a:alpha val="43137"/>
                    </a:srgbClr>
                  </a:outerShdw>
                </a:effectLst>
              </a:rPr>
              <a:t>Une approche par filière</a:t>
            </a:r>
            <a:endParaRPr lang="fr-FR" sz="1400" dirty="0">
              <a:solidFill>
                <a:schemeClr val="tx2"/>
              </a:solidFill>
              <a:effectLst>
                <a:outerShdw blurRad="38100" dist="38100" dir="2700000" algn="tl">
                  <a:srgbClr val="000000">
                    <a:alpha val="43137"/>
                  </a:srgbClr>
                </a:outerShdw>
              </a:effectLst>
            </a:endParaRPr>
          </a:p>
        </p:txBody>
      </p:sp>
      <p:sp>
        <p:nvSpPr>
          <p:cNvPr id="21" name="ZoneTexte 20"/>
          <p:cNvSpPr txBox="1"/>
          <p:nvPr/>
        </p:nvSpPr>
        <p:spPr>
          <a:xfrm>
            <a:off x="6133081" y="2311521"/>
            <a:ext cx="1150293" cy="738664"/>
          </a:xfrm>
          <a:prstGeom prst="rect">
            <a:avLst/>
          </a:prstGeom>
          <a:noFill/>
        </p:spPr>
        <p:txBody>
          <a:bodyPr wrap="square" rtlCol="0">
            <a:spAutoFit/>
          </a:bodyPr>
          <a:lstStyle>
            <a:defPPr>
              <a:defRPr lang="fr-FR"/>
            </a:defPPr>
            <a:lvl1pPr>
              <a:defRPr sz="1400">
                <a:solidFill>
                  <a:schemeClr val="tx2"/>
                </a:solidFill>
                <a:effectLst>
                  <a:outerShdw blurRad="38100" dist="38100" dir="2700000" algn="tl">
                    <a:srgbClr val="000000">
                      <a:alpha val="43137"/>
                    </a:srgbClr>
                  </a:outerShdw>
                </a:effectLst>
              </a:defRPr>
            </a:lvl1pPr>
          </a:lstStyle>
          <a:p>
            <a:r>
              <a:rPr lang="fr-FR" dirty="0"/>
              <a:t>Une approche par Parcours</a:t>
            </a:r>
          </a:p>
        </p:txBody>
      </p:sp>
      <p:sp>
        <p:nvSpPr>
          <p:cNvPr id="22" name="ZoneTexte 21"/>
          <p:cNvSpPr txBox="1"/>
          <p:nvPr/>
        </p:nvSpPr>
        <p:spPr>
          <a:xfrm>
            <a:off x="7058440" y="2905033"/>
            <a:ext cx="1150293" cy="954107"/>
          </a:xfrm>
          <a:prstGeom prst="rect">
            <a:avLst/>
          </a:prstGeom>
          <a:noFill/>
        </p:spPr>
        <p:txBody>
          <a:bodyPr wrap="square" rtlCol="0">
            <a:spAutoFit/>
          </a:bodyPr>
          <a:lstStyle>
            <a:defPPr>
              <a:defRPr lang="fr-FR"/>
            </a:defPPr>
            <a:lvl1pPr>
              <a:defRPr sz="1400">
                <a:effectLst>
                  <a:outerShdw blurRad="38100" dist="38100" dir="2700000" algn="tl">
                    <a:srgbClr val="000000">
                      <a:alpha val="43137"/>
                    </a:srgbClr>
                  </a:outerShdw>
                </a:effectLst>
              </a:defRPr>
            </a:lvl1pPr>
          </a:lstStyle>
          <a:p>
            <a:r>
              <a:rPr lang="fr-FR" dirty="0" smtClean="0">
                <a:solidFill>
                  <a:schemeClr val="accent4">
                    <a:lumMod val="75000"/>
                  </a:schemeClr>
                </a:solidFill>
              </a:rPr>
              <a:t>Une prise en compte des spécificités des deux îles</a:t>
            </a:r>
            <a:endParaRPr lang="fr-FR" dirty="0">
              <a:solidFill>
                <a:schemeClr val="accent4">
                  <a:lumMod val="75000"/>
                </a:schemeClr>
              </a:solidFill>
            </a:endParaRPr>
          </a:p>
        </p:txBody>
      </p:sp>
      <p:sp>
        <p:nvSpPr>
          <p:cNvPr id="23" name="ZoneTexte 22"/>
          <p:cNvSpPr txBox="1"/>
          <p:nvPr/>
        </p:nvSpPr>
        <p:spPr>
          <a:xfrm>
            <a:off x="7106107" y="4172630"/>
            <a:ext cx="1150293" cy="954107"/>
          </a:xfrm>
          <a:prstGeom prst="rect">
            <a:avLst/>
          </a:prstGeom>
          <a:noFill/>
        </p:spPr>
        <p:txBody>
          <a:bodyPr wrap="square" rtlCol="0">
            <a:spAutoFit/>
          </a:bodyPr>
          <a:lstStyle>
            <a:defPPr>
              <a:defRPr lang="fr-FR"/>
            </a:defPPr>
            <a:lvl1pPr>
              <a:defRPr sz="1400">
                <a:solidFill>
                  <a:schemeClr val="accent4">
                    <a:lumMod val="75000"/>
                  </a:schemeClr>
                </a:solidFill>
                <a:effectLst>
                  <a:outerShdw blurRad="38100" dist="38100" dir="2700000" algn="tl">
                    <a:srgbClr val="000000">
                      <a:alpha val="43137"/>
                    </a:srgbClr>
                  </a:outerShdw>
                </a:effectLst>
              </a:defRPr>
            </a:lvl1pPr>
          </a:lstStyle>
          <a:p>
            <a:r>
              <a:rPr lang="fr-FR" dirty="0"/>
              <a:t>Un projet qui a d’abord une vocation régionale</a:t>
            </a:r>
          </a:p>
        </p:txBody>
      </p:sp>
      <p:cxnSp>
        <p:nvCxnSpPr>
          <p:cNvPr id="24" name="Connecteur droit 23"/>
          <p:cNvCxnSpPr/>
          <p:nvPr/>
        </p:nvCxnSpPr>
        <p:spPr>
          <a:xfrm>
            <a:off x="6310349" y="3203021"/>
            <a:ext cx="0" cy="1939882"/>
          </a:xfrm>
          <a:prstGeom prst="line">
            <a:avLst/>
          </a:prstGeom>
          <a:ln/>
        </p:spPr>
        <p:style>
          <a:lnRef idx="2">
            <a:schemeClr val="accent4"/>
          </a:lnRef>
          <a:fillRef idx="0">
            <a:schemeClr val="accent4"/>
          </a:fillRef>
          <a:effectRef idx="1">
            <a:schemeClr val="accent4"/>
          </a:effectRef>
          <a:fontRef idx="minor">
            <a:schemeClr val="tx1"/>
          </a:fontRef>
        </p:style>
      </p:cxnSp>
      <p:cxnSp>
        <p:nvCxnSpPr>
          <p:cNvPr id="26" name="Connecteur droit 25"/>
          <p:cNvCxnSpPr/>
          <p:nvPr/>
        </p:nvCxnSpPr>
        <p:spPr>
          <a:xfrm flipV="1">
            <a:off x="4365470" y="3198687"/>
            <a:ext cx="1949213" cy="22087"/>
          </a:xfrm>
          <a:prstGeom prst="line">
            <a:avLst/>
          </a:prstGeom>
          <a:ln w="31750"/>
        </p:spPr>
        <p:style>
          <a:lnRef idx="1">
            <a:schemeClr val="accent1"/>
          </a:lnRef>
          <a:fillRef idx="0">
            <a:schemeClr val="accent1"/>
          </a:fillRef>
          <a:effectRef idx="0">
            <a:schemeClr val="accent1"/>
          </a:effectRef>
          <a:fontRef idx="minor">
            <a:schemeClr val="tx1"/>
          </a:fontRef>
        </p:style>
      </p:cxnSp>
      <p:cxnSp>
        <p:nvCxnSpPr>
          <p:cNvPr id="28" name="Connecteur droit 27"/>
          <p:cNvCxnSpPr/>
          <p:nvPr/>
        </p:nvCxnSpPr>
        <p:spPr>
          <a:xfrm flipH="1" flipV="1">
            <a:off x="4351246" y="3205396"/>
            <a:ext cx="14224" cy="1937507"/>
          </a:xfrm>
          <a:prstGeom prst="line">
            <a:avLst/>
          </a:prstGeom>
          <a:ln/>
        </p:spPr>
        <p:style>
          <a:lnRef idx="2">
            <a:schemeClr val="accent3"/>
          </a:lnRef>
          <a:fillRef idx="0">
            <a:schemeClr val="accent3"/>
          </a:fillRef>
          <a:effectRef idx="1">
            <a:schemeClr val="accent3"/>
          </a:effectRef>
          <a:fontRef idx="minor">
            <a:schemeClr val="tx1"/>
          </a:fontRef>
        </p:style>
      </p:cxnSp>
      <p:sp>
        <p:nvSpPr>
          <p:cNvPr id="30" name="ZoneTexte 29"/>
          <p:cNvSpPr txBox="1"/>
          <p:nvPr/>
        </p:nvSpPr>
        <p:spPr>
          <a:xfrm>
            <a:off x="2265405" y="2728342"/>
            <a:ext cx="1150293" cy="954107"/>
          </a:xfrm>
          <a:prstGeom prst="rect">
            <a:avLst/>
          </a:prstGeom>
          <a:noFill/>
        </p:spPr>
        <p:txBody>
          <a:bodyPr wrap="square" rtlCol="0">
            <a:spAutoFit/>
          </a:bodyPr>
          <a:lstStyle>
            <a:defPPr>
              <a:defRPr lang="fr-FR"/>
            </a:defPPr>
            <a:lvl1pPr>
              <a:defRPr sz="1400">
                <a:effectLst>
                  <a:outerShdw blurRad="38100" dist="38100" dir="2700000" algn="tl">
                    <a:srgbClr val="000000">
                      <a:alpha val="43137"/>
                    </a:srgbClr>
                  </a:outerShdw>
                </a:effectLst>
              </a:defRPr>
            </a:lvl1pPr>
          </a:lstStyle>
          <a:p>
            <a:r>
              <a:rPr lang="fr-FR" dirty="0" smtClean="0">
                <a:solidFill>
                  <a:schemeClr val="accent3">
                    <a:lumMod val="75000"/>
                  </a:schemeClr>
                </a:solidFill>
              </a:rPr>
              <a:t>Un document très opérationnel</a:t>
            </a:r>
            <a:endParaRPr lang="fr-FR" dirty="0">
              <a:solidFill>
                <a:schemeClr val="accent3">
                  <a:lumMod val="75000"/>
                </a:schemeClr>
              </a:solidFill>
            </a:endParaRPr>
          </a:p>
        </p:txBody>
      </p:sp>
      <p:sp>
        <p:nvSpPr>
          <p:cNvPr id="31" name="ZoneTexte 30"/>
          <p:cNvSpPr txBox="1"/>
          <p:nvPr/>
        </p:nvSpPr>
        <p:spPr>
          <a:xfrm>
            <a:off x="2298743" y="4172630"/>
            <a:ext cx="1150293" cy="954107"/>
          </a:xfrm>
          <a:prstGeom prst="rect">
            <a:avLst/>
          </a:prstGeom>
          <a:noFill/>
        </p:spPr>
        <p:txBody>
          <a:bodyPr wrap="square" rtlCol="0">
            <a:spAutoFit/>
          </a:bodyPr>
          <a:lstStyle>
            <a:defPPr>
              <a:defRPr lang="fr-FR"/>
            </a:defPPr>
            <a:lvl1pPr>
              <a:defRPr sz="1400">
                <a:solidFill>
                  <a:schemeClr val="accent3">
                    <a:lumMod val="75000"/>
                  </a:schemeClr>
                </a:solidFill>
                <a:effectLst>
                  <a:outerShdw blurRad="38100" dist="38100" dir="2700000" algn="tl">
                    <a:srgbClr val="000000">
                      <a:alpha val="43137"/>
                    </a:srgbClr>
                  </a:outerShdw>
                </a:effectLst>
              </a:defRPr>
            </a:lvl1pPr>
          </a:lstStyle>
          <a:p>
            <a:r>
              <a:rPr lang="fr-FR" dirty="0"/>
              <a:t>Un document très stratégique</a:t>
            </a:r>
          </a:p>
        </p:txBody>
      </p:sp>
      <p:sp>
        <p:nvSpPr>
          <p:cNvPr id="3" name="Rectangle 2"/>
          <p:cNvSpPr/>
          <p:nvPr/>
        </p:nvSpPr>
        <p:spPr>
          <a:xfrm>
            <a:off x="2123728" y="2311520"/>
            <a:ext cx="6192688" cy="3565752"/>
          </a:xfrm>
          <a:prstGeom prst="rect">
            <a:avLst/>
          </a:prstGeom>
          <a:noFill/>
          <a:ln>
            <a:solidFill>
              <a:schemeClr val="tx2">
                <a:lumMod val="75000"/>
              </a:schemeClr>
            </a:solidFill>
          </a:ln>
          <a:effectLst>
            <a:glow>
              <a:schemeClr val="accent1">
                <a:alpha val="40000"/>
              </a:schemeClr>
            </a:glow>
            <a:outerShdw blurRad="152400" sx="101000" sy="101000" algn="l" rotWithShape="0">
              <a:prstClr val="black">
                <a:alpha val="31000"/>
              </a:prstClr>
            </a:outerShdw>
            <a:softEdge rad="0"/>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ZoneTexte 3"/>
          <p:cNvSpPr txBox="1"/>
          <p:nvPr/>
        </p:nvSpPr>
        <p:spPr>
          <a:xfrm>
            <a:off x="390073" y="2680853"/>
            <a:ext cx="1584176" cy="2062103"/>
          </a:xfrm>
          <a:prstGeom prst="rect">
            <a:avLst/>
          </a:prstGeom>
          <a:noFill/>
        </p:spPr>
        <p:txBody>
          <a:bodyPr wrap="square" rtlCol="0">
            <a:spAutoFit/>
          </a:bodyPr>
          <a:lstStyle/>
          <a:p>
            <a:r>
              <a:rPr lang="fr-FR" sz="1600" dirty="0" smtClean="0"/>
              <a:t>Il s’agira, collectivement, d’arrêter un arbitrage et de définir du contenu pour chacun de ces 3 axes.</a:t>
            </a:r>
            <a:endParaRPr lang="fr-FR" sz="1600" dirty="0"/>
          </a:p>
        </p:txBody>
      </p:sp>
      <p:sp>
        <p:nvSpPr>
          <p:cNvPr id="5" name="Rectangle à coins arrondis 4"/>
          <p:cNvSpPr/>
          <p:nvPr/>
        </p:nvSpPr>
        <p:spPr>
          <a:xfrm>
            <a:off x="117662" y="2275192"/>
            <a:ext cx="1856587" cy="2881999"/>
          </a:xfrm>
          <a:prstGeom prst="roundRect">
            <a:avLst/>
          </a:prstGeom>
          <a:noFill/>
          <a:ln>
            <a:solidFill>
              <a:schemeClr val="tx2">
                <a:lumMod val="75000"/>
              </a:schemeClr>
            </a:solidFill>
          </a:ln>
          <a:effectLst>
            <a:glow>
              <a:schemeClr val="accent1">
                <a:alpha val="40000"/>
              </a:schemeClr>
            </a:glow>
            <a:outerShdw blurRad="152400" sx="101000" sy="101000" algn="l" rotWithShape="0">
              <a:prstClr val="black">
                <a:alpha val="31000"/>
              </a:prstClr>
            </a:outerShdw>
            <a:softEdge rad="0"/>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25" name="Connecteur droit 24"/>
          <p:cNvCxnSpPr/>
          <p:nvPr/>
        </p:nvCxnSpPr>
        <p:spPr>
          <a:xfrm flipV="1">
            <a:off x="4350979" y="5129726"/>
            <a:ext cx="1949213" cy="22087"/>
          </a:xfrm>
          <a:prstGeom prst="line">
            <a:avLst/>
          </a:prstGeom>
          <a:ln w="31750">
            <a:solidFill>
              <a:srgbClr val="DC4C2A"/>
            </a:solidFill>
          </a:ln>
        </p:spPr>
        <p:style>
          <a:lnRef idx="1">
            <a:schemeClr val="accent1"/>
          </a:lnRef>
          <a:fillRef idx="0">
            <a:schemeClr val="accent1"/>
          </a:fillRef>
          <a:effectRef idx="0">
            <a:schemeClr val="accent1"/>
          </a:effectRef>
          <a:fontRef idx="minor">
            <a:schemeClr val="tx1"/>
          </a:fontRef>
        </p:style>
      </p:cxnSp>
      <p:cxnSp>
        <p:nvCxnSpPr>
          <p:cNvPr id="27" name="Connecteur droit 26"/>
          <p:cNvCxnSpPr/>
          <p:nvPr/>
        </p:nvCxnSpPr>
        <p:spPr>
          <a:xfrm flipV="1">
            <a:off x="4427984" y="5545637"/>
            <a:ext cx="1949213" cy="22087"/>
          </a:xfrm>
          <a:prstGeom prst="line">
            <a:avLst/>
          </a:prstGeom>
          <a:ln w="31750">
            <a:solidFill>
              <a:srgbClr val="DC4C2A"/>
            </a:solidFill>
          </a:ln>
        </p:spPr>
        <p:style>
          <a:lnRef idx="1">
            <a:schemeClr val="accent1"/>
          </a:lnRef>
          <a:fillRef idx="0">
            <a:schemeClr val="accent1"/>
          </a:fillRef>
          <a:effectRef idx="0">
            <a:schemeClr val="accent1"/>
          </a:effectRef>
          <a:fontRef idx="minor">
            <a:schemeClr val="tx1"/>
          </a:fontRef>
        </p:style>
      </p:cxnSp>
      <p:pic>
        <p:nvPicPr>
          <p:cNvPr id="32" name="Picture 6" descr="Afficher l'image d'origin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10800000">
            <a:off x="5185922" y="5151813"/>
            <a:ext cx="356369" cy="356369"/>
          </a:xfrm>
          <a:prstGeom prst="rect">
            <a:avLst/>
          </a:prstGeom>
          <a:noFill/>
          <a:extLst>
            <a:ext uri="{909E8E84-426E-40DD-AFC4-6F175D3DCCD1}">
              <a14:hiddenFill xmlns:a14="http://schemas.microsoft.com/office/drawing/2010/main">
                <a:solidFill>
                  <a:srgbClr val="FFFFFF"/>
                </a:solidFill>
              </a14:hiddenFill>
            </a:ext>
          </a:extLst>
        </p:spPr>
      </p:pic>
      <p:sp>
        <p:nvSpPr>
          <p:cNvPr id="33" name="Ellipse 32"/>
          <p:cNvSpPr/>
          <p:nvPr/>
        </p:nvSpPr>
        <p:spPr>
          <a:xfrm rot="10800000">
            <a:off x="5292098" y="5450143"/>
            <a:ext cx="144016" cy="144016"/>
          </a:xfrm>
          <a:prstGeom prst="ellipse">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fr-FR"/>
          </a:p>
        </p:txBody>
      </p:sp>
      <p:sp>
        <p:nvSpPr>
          <p:cNvPr id="34" name="ZoneTexte 33"/>
          <p:cNvSpPr txBox="1"/>
          <p:nvPr/>
        </p:nvSpPr>
        <p:spPr>
          <a:xfrm>
            <a:off x="3513175" y="5065753"/>
            <a:ext cx="1453052" cy="738664"/>
          </a:xfrm>
          <a:prstGeom prst="rect">
            <a:avLst/>
          </a:prstGeom>
          <a:noFill/>
        </p:spPr>
        <p:txBody>
          <a:bodyPr wrap="square" rtlCol="0">
            <a:spAutoFit/>
          </a:bodyPr>
          <a:lstStyle/>
          <a:p>
            <a:r>
              <a:rPr lang="fr-FR" sz="1400" dirty="0" smtClean="0">
                <a:solidFill>
                  <a:srgbClr val="FF0000"/>
                </a:solidFill>
                <a:effectLst>
                  <a:outerShdw blurRad="38100" dist="38100" dir="2700000" algn="tl">
                    <a:srgbClr val="000000">
                      <a:alpha val="43137"/>
                    </a:srgbClr>
                  </a:outerShdw>
                </a:effectLst>
              </a:rPr>
              <a:t>Une approche centrée sur l’offre de santé</a:t>
            </a:r>
            <a:endParaRPr lang="fr-FR" sz="1400" dirty="0">
              <a:solidFill>
                <a:srgbClr val="FF0000"/>
              </a:solidFill>
              <a:effectLst>
                <a:outerShdw blurRad="38100" dist="38100" dir="2700000" algn="tl">
                  <a:srgbClr val="000000">
                    <a:alpha val="43137"/>
                  </a:srgbClr>
                </a:outerShdw>
              </a:effectLst>
            </a:endParaRPr>
          </a:p>
        </p:txBody>
      </p:sp>
      <p:sp>
        <p:nvSpPr>
          <p:cNvPr id="35" name="ZoneTexte 34"/>
          <p:cNvSpPr txBox="1"/>
          <p:nvPr/>
        </p:nvSpPr>
        <p:spPr>
          <a:xfrm>
            <a:off x="6366875" y="5138608"/>
            <a:ext cx="1959697" cy="738664"/>
          </a:xfrm>
          <a:prstGeom prst="rect">
            <a:avLst/>
          </a:prstGeom>
          <a:noFill/>
        </p:spPr>
        <p:txBody>
          <a:bodyPr wrap="square" rtlCol="0">
            <a:spAutoFit/>
          </a:bodyPr>
          <a:lstStyle>
            <a:defPPr>
              <a:defRPr lang="fr-FR"/>
            </a:defPPr>
            <a:lvl1pPr>
              <a:defRPr sz="1400">
                <a:solidFill>
                  <a:srgbClr val="FF0000"/>
                </a:solidFill>
                <a:effectLst>
                  <a:outerShdw blurRad="38100" dist="38100" dir="2700000" algn="tl">
                    <a:srgbClr val="000000">
                      <a:alpha val="43137"/>
                    </a:srgbClr>
                  </a:outerShdw>
                </a:effectLst>
              </a:defRPr>
            </a:lvl1pPr>
          </a:lstStyle>
          <a:p>
            <a:r>
              <a:rPr lang="fr-FR" dirty="0"/>
              <a:t>Une approche centrée sur la promotion de la santé</a:t>
            </a:r>
          </a:p>
        </p:txBody>
      </p:sp>
    </p:spTree>
    <p:extLst>
      <p:ext uri="{BB962C8B-B14F-4D97-AF65-F5344CB8AC3E}">
        <p14:creationId xmlns:p14="http://schemas.microsoft.com/office/powerpoint/2010/main" val="323096433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Annexes</a:t>
            </a:r>
            <a:endParaRPr lang="fr-FR" dirty="0"/>
          </a:p>
        </p:txBody>
      </p:sp>
      <p:sp>
        <p:nvSpPr>
          <p:cNvPr id="3" name="Espace réservé du contenu 2"/>
          <p:cNvSpPr>
            <a:spLocks noGrp="1"/>
          </p:cNvSpPr>
          <p:nvPr>
            <p:ph idx="1"/>
          </p:nvPr>
        </p:nvSpPr>
        <p:spPr/>
        <p:txBody>
          <a:bodyPr/>
          <a:lstStyle/>
          <a:p>
            <a:pPr marL="0" indent="0">
              <a:buNone/>
            </a:pPr>
            <a:endParaRPr lang="fr-FR" dirty="0"/>
          </a:p>
        </p:txBody>
      </p:sp>
    </p:spTree>
    <p:extLst>
      <p:ext uri="{BB962C8B-B14F-4D97-AF65-F5344CB8AC3E}">
        <p14:creationId xmlns:p14="http://schemas.microsoft.com/office/powerpoint/2010/main" val="294878214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Entretiens réalisés</a:t>
            </a:r>
            <a:endParaRPr lang="fr-FR" dirty="0"/>
          </a:p>
        </p:txBody>
      </p:sp>
      <p:sp>
        <p:nvSpPr>
          <p:cNvPr id="5" name="Rectangle à coins arrondis 4"/>
          <p:cNvSpPr/>
          <p:nvPr/>
        </p:nvSpPr>
        <p:spPr>
          <a:xfrm>
            <a:off x="611560" y="1124744"/>
            <a:ext cx="8352928" cy="504056"/>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fr-FR" sz="1500" dirty="0" smtClean="0"/>
              <a:t>Une volonté affirmée de consulter le plus largement possible</a:t>
            </a:r>
            <a:endParaRPr lang="fr-FR" sz="1500" dirty="0"/>
          </a:p>
        </p:txBody>
      </p:sp>
      <p:graphicFrame>
        <p:nvGraphicFramePr>
          <p:cNvPr id="12" name="Tableau 11"/>
          <p:cNvGraphicFramePr>
            <a:graphicFrameLocks noGrp="1"/>
          </p:cNvGraphicFramePr>
          <p:nvPr>
            <p:extLst>
              <p:ext uri="{D42A27DB-BD31-4B8C-83A1-F6EECF244321}">
                <p14:modId xmlns:p14="http://schemas.microsoft.com/office/powerpoint/2010/main" val="4274790344"/>
              </p:ext>
            </p:extLst>
          </p:nvPr>
        </p:nvGraphicFramePr>
        <p:xfrm>
          <a:off x="74907" y="2219317"/>
          <a:ext cx="4353077" cy="4018727"/>
        </p:xfrm>
        <a:graphic>
          <a:graphicData uri="http://schemas.openxmlformats.org/drawingml/2006/table">
            <a:tbl>
              <a:tblPr firstRow="1" firstCol="1" bandRow="1"/>
              <a:tblGrid>
                <a:gridCol w="896693"/>
                <a:gridCol w="864096"/>
                <a:gridCol w="2592288"/>
              </a:tblGrid>
              <a:tr h="340920">
                <a:tc>
                  <a:txBody>
                    <a:bodyPr/>
                    <a:lstStyle/>
                    <a:p>
                      <a:pPr marL="225425" indent="-225425" algn="l">
                        <a:spcAft>
                          <a:spcPts val="0"/>
                        </a:spcAft>
                      </a:pPr>
                      <a:r>
                        <a:rPr lang="fr-FR" sz="1100" b="1"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Allaoui</a:t>
                      </a:r>
                      <a:endParaRPr lang="fr-FR" sz="1100" b="1"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9050" cap="flat" cmpd="sng" algn="ctr">
                      <a:solidFill>
                        <a:srgbClr val="A8D08D"/>
                      </a:solidFill>
                      <a:prstDash val="solid"/>
                      <a:round/>
                      <a:headEnd type="none" w="med" len="med"/>
                      <a:tailEnd type="none" w="med" len="med"/>
                    </a:lnB>
                  </a:tcPr>
                </a:tc>
                <a:tc>
                  <a:txBody>
                    <a:bodyPr/>
                    <a:lstStyle/>
                    <a:p>
                      <a:pPr marL="452438" lvl="0" indent="-361950" algn="l">
                        <a:spcAft>
                          <a:spcPts val="0"/>
                        </a:spcAft>
                      </a:pPr>
                      <a:r>
                        <a:rPr lang="fr-FR"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Saindou</a:t>
                      </a:r>
                      <a:endParaRPr lang="fr-FR" sz="11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9050" cap="flat" cmpd="sng" algn="ctr">
                      <a:solidFill>
                        <a:srgbClr val="A8D08D"/>
                      </a:solidFill>
                      <a:prstDash val="solid"/>
                      <a:round/>
                      <a:headEnd type="none" w="med" len="med"/>
                      <a:tailEnd type="none" w="med" len="med"/>
                    </a:lnB>
                  </a:tcPr>
                </a:tc>
                <a:tc>
                  <a:txBody>
                    <a:bodyPr/>
                    <a:lstStyle/>
                    <a:p>
                      <a:pPr marL="453390" indent="-226695" algn="l">
                        <a:spcAft>
                          <a:spcPts val="0"/>
                        </a:spcAft>
                      </a:pPr>
                      <a:r>
                        <a:rPr lang="fr-FR"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Président du Syndicat des infirmiers libéraux (SNIIL) </a:t>
                      </a:r>
                      <a:endParaRPr lang="fr-FR" sz="11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9050" cap="flat" cmpd="sng" algn="ctr">
                      <a:solidFill>
                        <a:srgbClr val="A8D08D"/>
                      </a:solidFill>
                      <a:prstDash val="solid"/>
                      <a:round/>
                      <a:headEnd type="none" w="med" len="med"/>
                      <a:tailEnd type="none" w="med" len="med"/>
                    </a:lnB>
                  </a:tcPr>
                </a:tc>
              </a:tr>
              <a:tr h="340920">
                <a:tc>
                  <a:txBody>
                    <a:bodyPr/>
                    <a:lstStyle/>
                    <a:p>
                      <a:pPr marL="452438" indent="-452438" algn="l">
                        <a:spcAft>
                          <a:spcPts val="0"/>
                        </a:spcAft>
                      </a:pPr>
                      <a:r>
                        <a:rPr lang="fr-FR" sz="1100" b="1"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Arendarczyk</a:t>
                      </a:r>
                      <a:endParaRPr lang="fr-FR" sz="1100" b="1"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905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c>
                  <a:txBody>
                    <a:bodyPr/>
                    <a:lstStyle/>
                    <a:p>
                      <a:pPr marL="452438" lvl="0" indent="-361950" algn="l">
                        <a:spcAft>
                          <a:spcPts val="0"/>
                        </a:spcAft>
                      </a:pPr>
                      <a:r>
                        <a:rPr lang="fr-FR"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Rudy</a:t>
                      </a:r>
                      <a:endParaRPr lang="fr-FR" sz="11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905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c>
                  <a:txBody>
                    <a:bodyPr/>
                    <a:lstStyle/>
                    <a:p>
                      <a:pPr marL="453390" indent="-226695" algn="l">
                        <a:spcAft>
                          <a:spcPts val="0"/>
                        </a:spcAft>
                      </a:pPr>
                      <a:r>
                        <a:rPr lang="fr-FR" sz="1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Délégué du Préfet, Politique de la Ville, Mayotte</a:t>
                      </a:r>
                      <a:endParaRPr lang="fr-FR" sz="11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905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r>
              <a:tr h="170461">
                <a:tc>
                  <a:txBody>
                    <a:bodyPr/>
                    <a:lstStyle/>
                    <a:p>
                      <a:pPr marL="452438" indent="-452438" algn="l">
                        <a:spcAft>
                          <a:spcPts val="0"/>
                        </a:spcAft>
                      </a:pPr>
                      <a:r>
                        <a:rPr lang="fr-FR" sz="1100" b="1"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Azida</a:t>
                      </a:r>
                      <a:endParaRPr lang="fr-FR" sz="1100" b="1"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c>
                  <a:txBody>
                    <a:bodyPr/>
                    <a:lstStyle/>
                    <a:p>
                      <a:pPr marL="452438" lvl="0" indent="-361950" algn="l">
                        <a:spcAft>
                          <a:spcPts val="0"/>
                        </a:spcAft>
                      </a:pPr>
                      <a:r>
                        <a:rPr lang="fr-FR" sz="1100"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Kartoibi</a:t>
                      </a:r>
                      <a:endParaRPr lang="fr-FR" sz="11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c>
                  <a:txBody>
                    <a:bodyPr/>
                    <a:lstStyle/>
                    <a:p>
                      <a:pPr marL="453390" indent="-226695" algn="l">
                        <a:spcAft>
                          <a:spcPts val="0"/>
                        </a:spcAft>
                      </a:pPr>
                      <a:r>
                        <a:rPr lang="fr-FR" sz="1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Directeur de l’IREPS Mayotte </a:t>
                      </a:r>
                      <a:endParaRPr lang="fr-FR" sz="11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r>
              <a:tr h="170461">
                <a:tc>
                  <a:txBody>
                    <a:bodyPr/>
                    <a:lstStyle/>
                    <a:p>
                      <a:pPr marL="452438" indent="-452438" algn="l">
                        <a:spcAft>
                          <a:spcPts val="0"/>
                        </a:spcAft>
                      </a:pPr>
                      <a:r>
                        <a:rPr lang="fr-FR" sz="1100" b="1"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Barbail</a:t>
                      </a:r>
                      <a:endParaRPr lang="fr-FR" sz="1100" b="1"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c>
                  <a:txBody>
                    <a:bodyPr/>
                    <a:lstStyle/>
                    <a:p>
                      <a:pPr marL="452438" lvl="0" indent="-361950" algn="l">
                        <a:spcAft>
                          <a:spcPts val="0"/>
                        </a:spcAft>
                      </a:pPr>
                      <a:r>
                        <a:rPr lang="fr-FR"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Anne</a:t>
                      </a:r>
                      <a:endParaRPr lang="fr-FR" sz="11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c>
                  <a:txBody>
                    <a:bodyPr/>
                    <a:lstStyle/>
                    <a:p>
                      <a:pPr marL="453390" indent="-226695" algn="l">
                        <a:spcAft>
                          <a:spcPts val="0"/>
                        </a:spcAft>
                      </a:pPr>
                      <a:r>
                        <a:rPr lang="fr-RE" sz="110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Conseillère</a:t>
                      </a:r>
                      <a:r>
                        <a:rPr lang="fr-RE" sz="1100" baseline="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médicale à la </a:t>
                      </a:r>
                      <a:r>
                        <a:rPr lang="fr-RE" sz="110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DIM</a:t>
                      </a:r>
                      <a:endParaRPr lang="fr-FR" sz="11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r>
              <a:tr h="340920">
                <a:tc>
                  <a:txBody>
                    <a:bodyPr/>
                    <a:lstStyle/>
                    <a:p>
                      <a:pPr marL="452438" indent="-452438" algn="l">
                        <a:spcAft>
                          <a:spcPts val="0"/>
                        </a:spcAft>
                        <a:tabLst/>
                      </a:pPr>
                      <a:r>
                        <a:rPr lang="fr-FR"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Barbezieux</a:t>
                      </a:r>
                      <a:endParaRPr lang="fr-FR" sz="1100" b="1"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c>
                  <a:txBody>
                    <a:bodyPr/>
                    <a:lstStyle/>
                    <a:p>
                      <a:pPr marL="452438" lvl="0" indent="-361950" algn="l">
                        <a:spcAft>
                          <a:spcPts val="0"/>
                        </a:spcAft>
                      </a:pPr>
                      <a:r>
                        <a:rPr lang="fr-FR"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Catherine</a:t>
                      </a:r>
                      <a:endParaRPr lang="fr-FR" sz="11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c>
                  <a:txBody>
                    <a:bodyPr/>
                    <a:lstStyle/>
                    <a:p>
                      <a:pPr marL="453390" indent="-226695" algn="l">
                        <a:spcAft>
                          <a:spcPts val="0"/>
                        </a:spcAft>
                      </a:pPr>
                      <a:r>
                        <a:rPr lang="fr-FR"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Directeur adjoint en charge des affaires médicales du CH Mayotte</a:t>
                      </a:r>
                      <a:endParaRPr lang="fr-FR" sz="11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r>
              <a:tr h="170461">
                <a:tc>
                  <a:txBody>
                    <a:bodyPr/>
                    <a:lstStyle/>
                    <a:p>
                      <a:pPr marL="452438" indent="-452438" algn="l">
                        <a:spcAft>
                          <a:spcPts val="0"/>
                        </a:spcAft>
                      </a:pPr>
                      <a:r>
                        <a:rPr lang="fr-FR"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Baronne</a:t>
                      </a:r>
                      <a:endParaRPr lang="fr-FR" sz="1100" b="1"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c>
                  <a:txBody>
                    <a:bodyPr/>
                    <a:lstStyle/>
                    <a:p>
                      <a:pPr marL="452438" lvl="0" indent="-361950" algn="l">
                        <a:spcAft>
                          <a:spcPts val="0"/>
                        </a:spcAft>
                      </a:pPr>
                      <a:r>
                        <a:rPr lang="fr-FR"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Stephanie</a:t>
                      </a:r>
                      <a:endParaRPr lang="fr-FR" sz="11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c>
                  <a:txBody>
                    <a:bodyPr/>
                    <a:lstStyle/>
                    <a:p>
                      <a:pPr marL="453390" indent="-226695" algn="l">
                        <a:spcAft>
                          <a:spcPts val="0"/>
                        </a:spcAft>
                      </a:pPr>
                      <a:r>
                        <a:rPr lang="fr-FR"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Directrice du réseau SAOME</a:t>
                      </a:r>
                      <a:endParaRPr lang="fr-FR" sz="11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r>
              <a:tr h="170461">
                <a:tc>
                  <a:txBody>
                    <a:bodyPr/>
                    <a:lstStyle/>
                    <a:p>
                      <a:pPr marL="452438" indent="-452438" algn="l">
                        <a:spcAft>
                          <a:spcPts val="0"/>
                        </a:spcAft>
                      </a:pPr>
                      <a:r>
                        <a:rPr lang="fr-FR" sz="1100" b="1"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Bertil</a:t>
                      </a:r>
                      <a:endParaRPr lang="fr-FR" sz="1100" b="1"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c>
                  <a:txBody>
                    <a:bodyPr/>
                    <a:lstStyle/>
                    <a:p>
                      <a:pPr marL="452438" lvl="0" indent="-361950" algn="l">
                        <a:spcAft>
                          <a:spcPts val="0"/>
                        </a:spcAft>
                      </a:pPr>
                      <a:r>
                        <a:rPr lang="fr-FR"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Pascal</a:t>
                      </a:r>
                      <a:endParaRPr lang="fr-FR" sz="11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c>
                  <a:txBody>
                    <a:bodyPr/>
                    <a:lstStyle/>
                    <a:p>
                      <a:pPr marL="453390" indent="-226695" algn="l">
                        <a:spcAft>
                          <a:spcPts val="0"/>
                        </a:spcAft>
                      </a:pPr>
                      <a:r>
                        <a:rPr lang="fr-FR"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Conseil Départemental de la Réunion</a:t>
                      </a:r>
                      <a:endParaRPr lang="fr-FR" sz="11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r>
              <a:tr h="170461">
                <a:tc>
                  <a:txBody>
                    <a:bodyPr/>
                    <a:lstStyle/>
                    <a:p>
                      <a:pPr marL="452438" indent="-452438" algn="l">
                        <a:spcAft>
                          <a:spcPts val="0"/>
                        </a:spcAft>
                      </a:pPr>
                      <a:r>
                        <a:rPr lang="fr-FR"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Bien</a:t>
                      </a:r>
                      <a:endParaRPr lang="fr-FR" sz="1100" b="1"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c>
                  <a:txBody>
                    <a:bodyPr/>
                    <a:lstStyle/>
                    <a:p>
                      <a:pPr marL="452438" lvl="0" indent="-361950" algn="l">
                        <a:spcAft>
                          <a:spcPts val="0"/>
                        </a:spcAft>
                      </a:pPr>
                      <a:r>
                        <a:rPr lang="fr-FR"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Laurent</a:t>
                      </a:r>
                      <a:endParaRPr lang="fr-FR" sz="11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c>
                  <a:txBody>
                    <a:bodyPr/>
                    <a:lstStyle/>
                    <a:p>
                      <a:pPr marL="453390" indent="-226695" algn="l">
                        <a:spcAft>
                          <a:spcPts val="0"/>
                        </a:spcAft>
                      </a:pPr>
                      <a:r>
                        <a:rPr lang="fr-FR"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Directeur EPSMR et CHGM</a:t>
                      </a:r>
                      <a:endParaRPr lang="fr-FR" sz="11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r>
              <a:tr h="340920">
                <a:tc>
                  <a:txBody>
                    <a:bodyPr/>
                    <a:lstStyle/>
                    <a:p>
                      <a:pPr marL="452438" indent="-452438" algn="l">
                        <a:spcAft>
                          <a:spcPts val="0"/>
                        </a:spcAft>
                      </a:pPr>
                      <a:r>
                        <a:rPr lang="fr-FR"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Bonneau</a:t>
                      </a:r>
                      <a:endParaRPr lang="fr-FR" sz="1100" b="1"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c>
                  <a:txBody>
                    <a:bodyPr/>
                    <a:lstStyle/>
                    <a:p>
                      <a:pPr marL="452438" lvl="0" indent="-361950" algn="l">
                        <a:spcAft>
                          <a:spcPts val="0"/>
                        </a:spcAft>
                      </a:pPr>
                      <a:r>
                        <a:rPr lang="fr-FR"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Christian </a:t>
                      </a:r>
                      <a:endParaRPr lang="fr-FR" sz="11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c>
                  <a:txBody>
                    <a:bodyPr/>
                    <a:lstStyle/>
                    <a:p>
                      <a:pPr marL="453390" indent="-226695" algn="l">
                        <a:spcAft>
                          <a:spcPts val="0"/>
                        </a:spcAft>
                      </a:pPr>
                      <a:r>
                        <a:rPr lang="fr-FR"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DG de la Fondation Père </a:t>
                      </a:r>
                      <a:r>
                        <a:rPr lang="fr-FR" sz="1100"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Favron</a:t>
                      </a:r>
                      <a:r>
                        <a:rPr lang="fr-FR"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président </a:t>
                      </a:r>
                      <a:r>
                        <a:rPr lang="fr-FR" sz="1100" dirty="0" smtClean="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de</a:t>
                      </a:r>
                      <a:r>
                        <a:rPr lang="fr-FR" sz="1100" baseline="0" dirty="0" smtClean="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la</a:t>
                      </a:r>
                      <a:r>
                        <a:rPr lang="fr-FR" sz="1100" dirty="0" smtClean="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r>
                        <a:rPr lang="fr-FR"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CSMS</a:t>
                      </a:r>
                      <a:endParaRPr lang="fr-FR" sz="11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r>
              <a:tr h="334546">
                <a:tc>
                  <a:txBody>
                    <a:bodyPr/>
                    <a:lstStyle/>
                    <a:p>
                      <a:pPr marL="452438" indent="-452438" algn="l">
                        <a:spcAft>
                          <a:spcPts val="0"/>
                        </a:spcAft>
                      </a:pPr>
                      <a:r>
                        <a:rPr lang="fr-FR"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Boulineau</a:t>
                      </a:r>
                      <a:endParaRPr lang="fr-FR" sz="1100" b="1"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c>
                  <a:txBody>
                    <a:bodyPr/>
                    <a:lstStyle/>
                    <a:p>
                      <a:pPr marL="452438" lvl="0" indent="-361950" algn="l">
                        <a:spcAft>
                          <a:spcPts val="0"/>
                        </a:spcAft>
                      </a:pPr>
                      <a:r>
                        <a:rPr lang="fr-FR"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Céline</a:t>
                      </a:r>
                      <a:endParaRPr lang="fr-FR" sz="11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c>
                  <a:txBody>
                    <a:bodyPr/>
                    <a:lstStyle/>
                    <a:p>
                      <a:pPr marL="453390" indent="-226695" algn="l">
                        <a:spcAft>
                          <a:spcPts val="0"/>
                        </a:spcAft>
                      </a:pPr>
                      <a:r>
                        <a:rPr lang="fr-FR"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Fédération nationale des infirmiers (FNI) </a:t>
                      </a:r>
                      <a:endParaRPr lang="fr-FR" sz="11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r>
              <a:tr h="340920">
                <a:tc>
                  <a:txBody>
                    <a:bodyPr/>
                    <a:lstStyle/>
                    <a:p>
                      <a:pPr marL="452438" indent="-452438" algn="l">
                        <a:spcAft>
                          <a:spcPts val="0"/>
                        </a:spcAft>
                      </a:pPr>
                      <a:r>
                        <a:rPr lang="fr-FR" sz="1100" b="1"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Bournac</a:t>
                      </a:r>
                      <a:endParaRPr lang="fr-FR" sz="1100" b="1"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c>
                  <a:txBody>
                    <a:bodyPr/>
                    <a:lstStyle/>
                    <a:p>
                      <a:pPr marL="452438" lvl="0" indent="-361950" algn="l">
                        <a:spcAft>
                          <a:spcPts val="0"/>
                        </a:spcAft>
                      </a:pPr>
                      <a:r>
                        <a:rPr lang="fr-FR"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Violaine</a:t>
                      </a:r>
                      <a:endParaRPr lang="fr-FR" sz="11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c>
                  <a:txBody>
                    <a:bodyPr/>
                    <a:lstStyle/>
                    <a:p>
                      <a:pPr marL="453390" indent="-226695" algn="l">
                        <a:spcAft>
                          <a:spcPts val="0"/>
                        </a:spcAft>
                      </a:pPr>
                      <a:r>
                        <a:rPr lang="fr-FR"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Directrice du MAS et du CEAP de l’APAJH de Mayotte</a:t>
                      </a:r>
                      <a:endParaRPr lang="fr-FR" sz="11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r>
              <a:tr h="511381">
                <a:tc>
                  <a:txBody>
                    <a:bodyPr/>
                    <a:lstStyle/>
                    <a:p>
                      <a:pPr marL="452438" indent="-452438" algn="l">
                        <a:spcAft>
                          <a:spcPts val="0"/>
                        </a:spcAft>
                      </a:pPr>
                      <a:r>
                        <a:rPr lang="fr-FR"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Bryden</a:t>
                      </a:r>
                      <a:endParaRPr lang="fr-FR" sz="1100" b="1"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c>
                  <a:txBody>
                    <a:bodyPr/>
                    <a:lstStyle/>
                    <a:p>
                      <a:pPr marL="452438" lvl="0" indent="-361950" algn="l">
                        <a:spcAft>
                          <a:spcPts val="0"/>
                        </a:spcAft>
                      </a:pPr>
                      <a:r>
                        <a:rPr lang="fr-FR"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Benjamin </a:t>
                      </a:r>
                      <a:endParaRPr lang="fr-FR" sz="11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c>
                  <a:txBody>
                    <a:bodyPr/>
                    <a:lstStyle/>
                    <a:p>
                      <a:pPr marL="453390" indent="-226695" algn="l">
                        <a:spcAft>
                          <a:spcPts val="0"/>
                        </a:spcAft>
                      </a:pPr>
                      <a:r>
                        <a:rPr lang="fr-FR"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Médecin coordonnateur, Etablissement Public de Santé Mentale de La Réunion (EPSMR)</a:t>
                      </a:r>
                      <a:endParaRPr lang="fr-FR" sz="11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r>
              <a:tr h="249624">
                <a:tc>
                  <a:txBody>
                    <a:bodyPr/>
                    <a:lstStyle/>
                    <a:p>
                      <a:pPr marL="452438" indent="-452438" algn="l">
                        <a:spcAft>
                          <a:spcPts val="0"/>
                        </a:spcAft>
                      </a:pPr>
                      <a:r>
                        <a:rPr lang="fr-FR"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Calenge</a:t>
                      </a:r>
                      <a:endParaRPr lang="fr-FR" sz="1100" b="1"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c>
                  <a:txBody>
                    <a:bodyPr/>
                    <a:lstStyle/>
                    <a:p>
                      <a:pPr marL="452438" lvl="0" indent="-361950" algn="l">
                        <a:spcAft>
                          <a:spcPts val="0"/>
                        </a:spcAft>
                      </a:pPr>
                      <a:r>
                        <a:rPr lang="fr-FR"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Lionel </a:t>
                      </a:r>
                      <a:endParaRPr lang="fr-FR" sz="11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c>
                  <a:txBody>
                    <a:bodyPr/>
                    <a:lstStyle/>
                    <a:p>
                      <a:pPr marL="453390" indent="-226695" algn="l">
                        <a:spcAft>
                          <a:spcPts val="0"/>
                        </a:spcAft>
                      </a:pPr>
                      <a:r>
                        <a:rPr lang="fr-FR"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CHU et GHER - Directeur Général</a:t>
                      </a:r>
                      <a:endParaRPr lang="fr-FR" sz="11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r>
              <a:tr h="365537">
                <a:tc>
                  <a:txBody>
                    <a:bodyPr/>
                    <a:lstStyle/>
                    <a:p>
                      <a:pPr marL="452438" indent="-452438" algn="l">
                        <a:spcAft>
                          <a:spcPts val="0"/>
                        </a:spcAft>
                      </a:pPr>
                      <a:r>
                        <a:rPr lang="fr-FR" sz="1100" b="1"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Candaës</a:t>
                      </a:r>
                      <a:endParaRPr lang="fr-FR" sz="1100" b="1"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c>
                  <a:txBody>
                    <a:bodyPr/>
                    <a:lstStyle/>
                    <a:p>
                      <a:pPr marL="452438" lvl="0" indent="-361950" algn="l">
                        <a:spcAft>
                          <a:spcPts val="0"/>
                        </a:spcAft>
                      </a:pPr>
                      <a:r>
                        <a:rPr lang="fr-FR"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Hugues</a:t>
                      </a:r>
                      <a:endParaRPr lang="fr-FR" sz="11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c>
                  <a:txBody>
                    <a:bodyPr/>
                    <a:lstStyle/>
                    <a:p>
                      <a:pPr marL="453390" indent="-226695" algn="l">
                        <a:spcAft>
                          <a:spcPts val="0"/>
                        </a:spcAft>
                      </a:pPr>
                      <a:r>
                        <a:rPr lang="fr-FR" sz="1100"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RéDiabYlang</a:t>
                      </a:r>
                      <a:r>
                        <a:rPr lang="fr-FR"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976</a:t>
                      </a:r>
                      <a:endParaRPr lang="fr-FR" sz="11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r>
            </a:tbl>
          </a:graphicData>
        </a:graphic>
      </p:graphicFrame>
      <p:graphicFrame>
        <p:nvGraphicFramePr>
          <p:cNvPr id="14" name="Tableau 13"/>
          <p:cNvGraphicFramePr>
            <a:graphicFrameLocks noGrp="1"/>
          </p:cNvGraphicFramePr>
          <p:nvPr>
            <p:extLst>
              <p:ext uri="{D42A27DB-BD31-4B8C-83A1-F6EECF244321}">
                <p14:modId xmlns:p14="http://schemas.microsoft.com/office/powerpoint/2010/main" val="2529601087"/>
              </p:ext>
            </p:extLst>
          </p:nvPr>
        </p:nvGraphicFramePr>
        <p:xfrm>
          <a:off x="4548165" y="2219317"/>
          <a:ext cx="4416323" cy="4017995"/>
        </p:xfrm>
        <a:graphic>
          <a:graphicData uri="http://schemas.openxmlformats.org/drawingml/2006/table">
            <a:tbl>
              <a:tblPr firstRow="1" firstCol="1" bandRow="1"/>
              <a:tblGrid>
                <a:gridCol w="836692"/>
                <a:gridCol w="987343"/>
                <a:gridCol w="2592288"/>
              </a:tblGrid>
              <a:tr h="316831">
                <a:tc>
                  <a:txBody>
                    <a:bodyPr/>
                    <a:lstStyle/>
                    <a:p>
                      <a:pPr marL="452438" indent="-361950" algn="l">
                        <a:spcAft>
                          <a:spcPts val="0"/>
                        </a:spcAft>
                        <a:tabLst/>
                      </a:pPr>
                      <a:r>
                        <a:rPr lang="fr-FR" sz="1100" b="1"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Chomon</a:t>
                      </a:r>
                      <a:endParaRPr lang="fr-FR" sz="11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9050" cap="flat" cmpd="sng" algn="ctr">
                      <a:solidFill>
                        <a:srgbClr val="A8D08D"/>
                      </a:solidFill>
                      <a:prstDash val="solid"/>
                      <a:round/>
                      <a:headEnd type="none" w="med" len="med"/>
                      <a:tailEnd type="none" w="med" len="med"/>
                    </a:lnB>
                  </a:tcPr>
                </a:tc>
                <a:tc>
                  <a:txBody>
                    <a:bodyPr/>
                    <a:lstStyle/>
                    <a:p>
                      <a:pPr marL="453390" indent="-226695" algn="l">
                        <a:spcAft>
                          <a:spcPts val="0"/>
                        </a:spcAft>
                      </a:pPr>
                      <a:r>
                        <a:rPr lang="fr-FR" sz="1100" b="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Frédéric</a:t>
                      </a:r>
                      <a:endParaRPr lang="fr-FR" sz="1100" b="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9050" cap="flat" cmpd="sng" algn="ctr">
                      <a:solidFill>
                        <a:srgbClr val="A8D08D"/>
                      </a:solidFill>
                      <a:prstDash val="solid"/>
                      <a:round/>
                      <a:headEnd type="none" w="med" len="med"/>
                      <a:tailEnd type="none" w="med" len="med"/>
                    </a:lnB>
                  </a:tcPr>
                </a:tc>
                <a:tc>
                  <a:txBody>
                    <a:bodyPr/>
                    <a:lstStyle/>
                    <a:p>
                      <a:pPr marL="453390" indent="-226695" algn="l">
                        <a:spcAft>
                          <a:spcPts val="0"/>
                        </a:spcAft>
                      </a:pPr>
                      <a:r>
                        <a:rPr lang="fr-FR" sz="1100" b="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DIM d’établissements, groupe </a:t>
                      </a:r>
                      <a:r>
                        <a:rPr lang="fr-FR" sz="1100" b="0"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Clinifutur</a:t>
                      </a:r>
                      <a:endParaRPr lang="fr-FR" sz="1100" b="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9050" cap="flat" cmpd="sng" algn="ctr">
                      <a:solidFill>
                        <a:srgbClr val="A8D08D"/>
                      </a:solidFill>
                      <a:prstDash val="solid"/>
                      <a:round/>
                      <a:headEnd type="none" w="med" len="med"/>
                      <a:tailEnd type="none" w="med" len="med"/>
                    </a:lnB>
                  </a:tcPr>
                </a:tc>
              </a:tr>
              <a:tr h="316831">
                <a:tc>
                  <a:txBody>
                    <a:bodyPr/>
                    <a:lstStyle/>
                    <a:p>
                      <a:pPr marL="452438" indent="-361950" algn="l">
                        <a:spcAft>
                          <a:spcPts val="0"/>
                        </a:spcAft>
                      </a:pPr>
                      <a:r>
                        <a:rPr lang="fr-FR"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Christen</a:t>
                      </a:r>
                      <a:endParaRPr lang="fr-FR" sz="11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905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c>
                  <a:txBody>
                    <a:bodyPr/>
                    <a:lstStyle/>
                    <a:p>
                      <a:pPr marL="453390" indent="-226695" algn="l">
                        <a:spcAft>
                          <a:spcPts val="0"/>
                        </a:spcAft>
                      </a:pPr>
                      <a:r>
                        <a:rPr lang="fr-FR" sz="1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Ludovic</a:t>
                      </a:r>
                      <a:endParaRPr lang="fr-FR" sz="11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905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c>
                  <a:txBody>
                    <a:bodyPr/>
                    <a:lstStyle/>
                    <a:p>
                      <a:pPr marL="453390" indent="-226695" algn="l">
                        <a:spcAft>
                          <a:spcPts val="0"/>
                        </a:spcAft>
                      </a:pPr>
                      <a:r>
                        <a:rPr lang="fr-FR" sz="1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CHU - Responsable du pôle santé mentale</a:t>
                      </a:r>
                      <a:endParaRPr lang="fr-FR" sz="11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905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r>
              <a:tr h="323099">
                <a:tc>
                  <a:txBody>
                    <a:bodyPr/>
                    <a:lstStyle/>
                    <a:p>
                      <a:pPr marL="452438" indent="-361950" algn="l">
                        <a:spcAft>
                          <a:spcPts val="0"/>
                        </a:spcAft>
                      </a:pPr>
                      <a:r>
                        <a:rPr lang="fr-FR"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Cochet</a:t>
                      </a:r>
                      <a:endParaRPr lang="fr-FR" sz="11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c>
                  <a:txBody>
                    <a:bodyPr/>
                    <a:lstStyle/>
                    <a:p>
                      <a:pPr marL="453390" indent="-226695" algn="l">
                        <a:spcAft>
                          <a:spcPts val="0"/>
                        </a:spcAft>
                      </a:pPr>
                      <a:r>
                        <a:rPr lang="fr-FR"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Véronique</a:t>
                      </a:r>
                      <a:endParaRPr lang="fr-FR" sz="11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c>
                  <a:txBody>
                    <a:bodyPr/>
                    <a:lstStyle/>
                    <a:p>
                      <a:pPr marL="453390" indent="-226695" algn="l">
                        <a:spcAft>
                          <a:spcPts val="0"/>
                        </a:spcAft>
                      </a:pPr>
                      <a:r>
                        <a:rPr lang="fr-FR"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Présidente GMPSOI/groupement des maisons de santé </a:t>
                      </a:r>
                      <a:endParaRPr lang="fr-FR" sz="11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r>
              <a:tr h="158415">
                <a:tc>
                  <a:txBody>
                    <a:bodyPr/>
                    <a:lstStyle/>
                    <a:p>
                      <a:pPr marL="452438" indent="-361950" algn="l">
                        <a:spcAft>
                          <a:spcPts val="0"/>
                        </a:spcAft>
                      </a:pPr>
                      <a:r>
                        <a:rPr lang="fr-FR"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Combes</a:t>
                      </a:r>
                      <a:endParaRPr lang="fr-FR" sz="11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c>
                  <a:txBody>
                    <a:bodyPr/>
                    <a:lstStyle/>
                    <a:p>
                      <a:pPr marL="453390" indent="-226695" algn="l">
                        <a:spcAft>
                          <a:spcPts val="0"/>
                        </a:spcAft>
                      </a:pPr>
                      <a:r>
                        <a:rPr lang="fr-FR" sz="1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Xavier</a:t>
                      </a:r>
                      <a:endParaRPr lang="fr-FR" sz="11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c>
                  <a:txBody>
                    <a:bodyPr/>
                    <a:lstStyle/>
                    <a:p>
                      <a:pPr marL="453390" indent="-226695" algn="l">
                        <a:spcAft>
                          <a:spcPts val="0"/>
                        </a:spcAft>
                      </a:pPr>
                      <a:r>
                        <a:rPr lang="fr-FR" sz="1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Responsable du SAMU du CHU </a:t>
                      </a:r>
                      <a:endParaRPr lang="fr-FR" sz="11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r>
              <a:tr h="316831">
                <a:tc>
                  <a:txBody>
                    <a:bodyPr/>
                    <a:lstStyle/>
                    <a:p>
                      <a:pPr marL="452438" indent="-361950" algn="l">
                        <a:spcAft>
                          <a:spcPts val="0"/>
                        </a:spcAft>
                      </a:pPr>
                      <a:r>
                        <a:rPr lang="fr-FR" sz="1100" b="1"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Cosials</a:t>
                      </a:r>
                      <a:endParaRPr lang="fr-FR" sz="11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c>
                  <a:txBody>
                    <a:bodyPr/>
                    <a:lstStyle/>
                    <a:p>
                      <a:pPr marL="453390" indent="-226695" algn="l">
                        <a:spcAft>
                          <a:spcPts val="0"/>
                        </a:spcAft>
                      </a:pPr>
                      <a:r>
                        <a:rPr lang="fr-FR" sz="1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Suzanne </a:t>
                      </a:r>
                      <a:endParaRPr lang="fr-FR" sz="11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c>
                  <a:txBody>
                    <a:bodyPr/>
                    <a:lstStyle/>
                    <a:p>
                      <a:pPr marL="453390" indent="-226695" algn="l">
                        <a:spcAft>
                          <a:spcPts val="0"/>
                        </a:spcAft>
                      </a:pPr>
                      <a:r>
                        <a:rPr lang="fr-FR" sz="1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Responsable du site nord du CHU  </a:t>
                      </a:r>
                      <a:endParaRPr lang="fr-FR" sz="11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r>
              <a:tr h="316831">
                <a:tc>
                  <a:txBody>
                    <a:bodyPr/>
                    <a:lstStyle/>
                    <a:p>
                      <a:pPr marL="452438" indent="-361950" algn="l">
                        <a:spcAft>
                          <a:spcPts val="0"/>
                        </a:spcAft>
                      </a:pPr>
                      <a:r>
                        <a:rPr lang="fr-FR" sz="1100" b="1"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D'Abbadie</a:t>
                      </a:r>
                      <a:endParaRPr lang="fr-FR" sz="11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c>
                  <a:txBody>
                    <a:bodyPr/>
                    <a:lstStyle/>
                    <a:p>
                      <a:pPr marL="453390" indent="-226695" algn="l">
                        <a:spcAft>
                          <a:spcPts val="0"/>
                        </a:spcAft>
                      </a:pPr>
                      <a:r>
                        <a:rPr lang="fr-FR" sz="1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Gérard</a:t>
                      </a:r>
                      <a:endParaRPr lang="fr-FR" sz="11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c>
                  <a:txBody>
                    <a:bodyPr/>
                    <a:lstStyle/>
                    <a:p>
                      <a:pPr marL="453390" indent="-226695" algn="l">
                        <a:spcAft>
                          <a:spcPts val="0"/>
                        </a:spcAft>
                      </a:pPr>
                      <a:r>
                        <a:rPr lang="fr-FR" sz="1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Directeur du groupe Les Flamboyants</a:t>
                      </a:r>
                      <a:endParaRPr lang="fr-FR" sz="11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r>
              <a:tr h="158415">
                <a:tc>
                  <a:txBody>
                    <a:bodyPr/>
                    <a:lstStyle/>
                    <a:p>
                      <a:pPr marL="452438" indent="-361950" algn="l">
                        <a:spcAft>
                          <a:spcPts val="0"/>
                        </a:spcAft>
                      </a:pPr>
                      <a:r>
                        <a:rPr lang="fr-FR" sz="1100" b="1"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Dekkak</a:t>
                      </a:r>
                      <a:endParaRPr lang="fr-FR" sz="11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c>
                  <a:txBody>
                    <a:bodyPr/>
                    <a:lstStyle/>
                    <a:p>
                      <a:pPr marL="453390" indent="-226695" algn="l">
                        <a:spcAft>
                          <a:spcPts val="0"/>
                        </a:spcAft>
                      </a:pPr>
                      <a:r>
                        <a:rPr lang="fr-FR" sz="1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Rachid</a:t>
                      </a:r>
                      <a:endParaRPr lang="fr-FR" sz="11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c>
                  <a:txBody>
                    <a:bodyPr/>
                    <a:lstStyle/>
                    <a:p>
                      <a:pPr marL="453390" indent="-226695" algn="l">
                        <a:spcAft>
                          <a:spcPts val="0"/>
                        </a:spcAft>
                      </a:pPr>
                      <a:r>
                        <a:rPr lang="fr-FR" sz="1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CHGM - Président de CME</a:t>
                      </a:r>
                      <a:endParaRPr lang="fr-FR" sz="11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r>
              <a:tr h="316831">
                <a:tc>
                  <a:txBody>
                    <a:bodyPr/>
                    <a:lstStyle/>
                    <a:p>
                      <a:pPr marL="452438" indent="-361950" algn="l">
                        <a:spcAft>
                          <a:spcPts val="0"/>
                        </a:spcAft>
                      </a:pPr>
                      <a:r>
                        <a:rPr lang="fr-FR"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Denizot</a:t>
                      </a:r>
                      <a:endParaRPr lang="fr-FR" sz="11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c>
                  <a:txBody>
                    <a:bodyPr/>
                    <a:lstStyle/>
                    <a:p>
                      <a:pPr marL="453390" indent="-226695" algn="l">
                        <a:spcAft>
                          <a:spcPts val="0"/>
                        </a:spcAft>
                      </a:pPr>
                      <a:r>
                        <a:rPr lang="fr-FR"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Laurent</a:t>
                      </a:r>
                      <a:endParaRPr lang="fr-FR" sz="11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c>
                  <a:txBody>
                    <a:bodyPr/>
                    <a:lstStyle/>
                    <a:p>
                      <a:pPr marL="453390" indent="-226695" algn="l">
                        <a:spcAft>
                          <a:spcPts val="0"/>
                        </a:spcAft>
                      </a:pPr>
                      <a:r>
                        <a:rPr lang="fr-FR" sz="1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CHU – ancien responsable du pôle santé mentale</a:t>
                      </a:r>
                      <a:endParaRPr lang="fr-FR" sz="11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r>
              <a:tr h="316831">
                <a:tc>
                  <a:txBody>
                    <a:bodyPr/>
                    <a:lstStyle/>
                    <a:p>
                      <a:pPr marL="452438" indent="-361950" algn="l">
                        <a:spcAft>
                          <a:spcPts val="0"/>
                        </a:spcAft>
                      </a:pPr>
                      <a:r>
                        <a:rPr lang="fr-FR" sz="1100" b="1"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Donatti</a:t>
                      </a:r>
                      <a:endParaRPr lang="fr-FR" sz="11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c>
                  <a:txBody>
                    <a:bodyPr/>
                    <a:lstStyle/>
                    <a:p>
                      <a:pPr marL="453390" indent="-226695" algn="l">
                        <a:spcAft>
                          <a:spcPts val="0"/>
                        </a:spcAft>
                      </a:pPr>
                      <a:r>
                        <a:rPr lang="fr-FR" sz="1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Virginie</a:t>
                      </a:r>
                      <a:endParaRPr lang="fr-FR" sz="11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c>
                  <a:txBody>
                    <a:bodyPr/>
                    <a:lstStyle/>
                    <a:p>
                      <a:pPr marL="453390" indent="-226695" algn="l">
                        <a:spcAft>
                          <a:spcPts val="0"/>
                        </a:spcAft>
                      </a:pPr>
                      <a:r>
                        <a:rPr lang="fr-FR"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Responsable cellule eaux de loisirs, hygiène et sécurité sanitaire, ARS Mayotte </a:t>
                      </a:r>
                      <a:endParaRPr lang="fr-FR" sz="11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r>
              <a:tr h="316831">
                <a:tc>
                  <a:txBody>
                    <a:bodyPr/>
                    <a:lstStyle/>
                    <a:p>
                      <a:pPr marL="452438" indent="-361950" algn="l">
                        <a:spcAft>
                          <a:spcPts val="0"/>
                        </a:spcAft>
                      </a:pPr>
                      <a:r>
                        <a:rPr lang="fr-FR" sz="1100" b="1"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Dubreil</a:t>
                      </a:r>
                      <a:endParaRPr lang="fr-FR" sz="11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c>
                  <a:txBody>
                    <a:bodyPr/>
                    <a:lstStyle/>
                    <a:p>
                      <a:pPr marL="453390" indent="-226695" algn="l">
                        <a:spcAft>
                          <a:spcPts val="0"/>
                        </a:spcAft>
                      </a:pPr>
                      <a:r>
                        <a:rPr lang="fr-FR" sz="1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Jérôme</a:t>
                      </a:r>
                      <a:endParaRPr lang="fr-FR" sz="11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c>
                  <a:txBody>
                    <a:bodyPr/>
                    <a:lstStyle/>
                    <a:p>
                      <a:pPr marL="453390" indent="-226695" algn="l">
                        <a:spcAft>
                          <a:spcPts val="0"/>
                        </a:spcAft>
                      </a:pPr>
                      <a:r>
                        <a:rPr lang="fr-FR"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Responsable service santé environnement de </a:t>
                      </a:r>
                      <a:r>
                        <a:rPr lang="fr-FR" sz="1100" dirty="0" smtClean="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la</a:t>
                      </a:r>
                      <a:r>
                        <a:rPr lang="fr-FR" sz="1100" baseline="0" dirty="0" smtClean="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DIM</a:t>
                      </a:r>
                      <a:r>
                        <a:rPr lang="fr-FR" sz="1100" dirty="0" smtClean="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fr-FR" sz="11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r>
              <a:tr h="316831">
                <a:tc>
                  <a:txBody>
                    <a:bodyPr/>
                    <a:lstStyle/>
                    <a:p>
                      <a:pPr marL="452438" indent="-361950" algn="l">
                        <a:spcAft>
                          <a:spcPts val="0"/>
                        </a:spcAft>
                      </a:pPr>
                      <a:r>
                        <a:rPr lang="fr-FR" sz="1100" b="1"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Durasnel</a:t>
                      </a:r>
                      <a:endParaRPr lang="fr-FR" sz="11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c>
                  <a:txBody>
                    <a:bodyPr/>
                    <a:lstStyle/>
                    <a:p>
                      <a:pPr marL="453390" indent="-226695" algn="l">
                        <a:spcAft>
                          <a:spcPts val="0"/>
                        </a:spcAft>
                      </a:pPr>
                      <a:r>
                        <a:rPr lang="fr-FR"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Philippe</a:t>
                      </a:r>
                      <a:endParaRPr lang="fr-FR" sz="11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c>
                  <a:txBody>
                    <a:bodyPr/>
                    <a:lstStyle/>
                    <a:p>
                      <a:pPr marL="453390" indent="-226695" algn="l">
                        <a:spcAft>
                          <a:spcPts val="0"/>
                        </a:spcAft>
                      </a:pPr>
                      <a:r>
                        <a:rPr lang="fr-FR" sz="1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Responsable des évacuations sanitaires au CHM</a:t>
                      </a:r>
                      <a:endParaRPr lang="fr-FR" sz="11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r>
              <a:tr h="534453">
                <a:tc>
                  <a:txBody>
                    <a:bodyPr/>
                    <a:lstStyle/>
                    <a:p>
                      <a:pPr marL="452438" indent="-361950" algn="l">
                        <a:spcAft>
                          <a:spcPts val="0"/>
                        </a:spcAft>
                      </a:pPr>
                      <a:r>
                        <a:rPr lang="fr-FR"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Faucher</a:t>
                      </a:r>
                      <a:endParaRPr lang="fr-FR" sz="11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c>
                  <a:txBody>
                    <a:bodyPr/>
                    <a:lstStyle/>
                    <a:p>
                      <a:pPr marL="453390" indent="-226695" algn="l">
                        <a:spcAft>
                          <a:spcPts val="0"/>
                        </a:spcAft>
                      </a:pPr>
                      <a:r>
                        <a:rPr lang="fr-FR" sz="1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Nathalie</a:t>
                      </a:r>
                      <a:endParaRPr lang="fr-FR" sz="11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c>
                  <a:txBody>
                    <a:bodyPr/>
                    <a:lstStyle/>
                    <a:p>
                      <a:pPr marL="453390" indent="-226695" algn="l">
                        <a:spcAft>
                          <a:spcPts val="0"/>
                        </a:spcAft>
                      </a:pPr>
                      <a:r>
                        <a:rPr lang="fr-FR"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Direction Pole Handicap Psychique, Chef de projet à l'ALEFPA, Présidente de la CDAPH</a:t>
                      </a:r>
                      <a:endParaRPr lang="fr-FR" sz="11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r>
            </a:tbl>
          </a:graphicData>
        </a:graphic>
      </p:graphicFrame>
      <p:sp>
        <p:nvSpPr>
          <p:cNvPr id="16" name="ZoneTexte 15"/>
          <p:cNvSpPr txBox="1"/>
          <p:nvPr/>
        </p:nvSpPr>
        <p:spPr>
          <a:xfrm>
            <a:off x="3563888" y="1732457"/>
            <a:ext cx="5328592" cy="369332"/>
          </a:xfrm>
          <a:prstGeom prst="rect">
            <a:avLst/>
          </a:prstGeom>
          <a:noFill/>
        </p:spPr>
        <p:txBody>
          <a:bodyPr wrap="square" rtlCol="0">
            <a:spAutoFit/>
          </a:bodyPr>
          <a:lstStyle/>
          <a:p>
            <a:r>
              <a:rPr lang="fr-FR" dirty="0" smtClean="0"/>
              <a:t>Liste des entretiens: </a:t>
            </a:r>
            <a:endParaRPr lang="fr-FR" dirty="0"/>
          </a:p>
        </p:txBody>
      </p:sp>
    </p:spTree>
    <p:extLst>
      <p:ext uri="{BB962C8B-B14F-4D97-AF65-F5344CB8AC3E}">
        <p14:creationId xmlns:p14="http://schemas.microsoft.com/office/powerpoint/2010/main" val="364915812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a:t>Entretiens réalisés</a:t>
            </a:r>
          </a:p>
        </p:txBody>
      </p:sp>
      <p:sp>
        <p:nvSpPr>
          <p:cNvPr id="5" name="Rectangle à coins arrondis 4"/>
          <p:cNvSpPr/>
          <p:nvPr/>
        </p:nvSpPr>
        <p:spPr>
          <a:xfrm>
            <a:off x="611560" y="1124744"/>
            <a:ext cx="8352928" cy="504056"/>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fr-FR" sz="1500" dirty="0" smtClean="0"/>
              <a:t>Liste des personnes interrogées</a:t>
            </a:r>
            <a:endParaRPr lang="fr-FR" sz="1500" dirty="0"/>
          </a:p>
        </p:txBody>
      </p:sp>
      <p:graphicFrame>
        <p:nvGraphicFramePr>
          <p:cNvPr id="6" name="Tableau 5"/>
          <p:cNvGraphicFramePr>
            <a:graphicFrameLocks noGrp="1"/>
          </p:cNvGraphicFramePr>
          <p:nvPr>
            <p:extLst>
              <p:ext uri="{D42A27DB-BD31-4B8C-83A1-F6EECF244321}">
                <p14:modId xmlns:p14="http://schemas.microsoft.com/office/powerpoint/2010/main" val="4282194370"/>
              </p:ext>
            </p:extLst>
          </p:nvPr>
        </p:nvGraphicFramePr>
        <p:xfrm>
          <a:off x="161221" y="2132855"/>
          <a:ext cx="4482787" cy="4264075"/>
        </p:xfrm>
        <a:graphic>
          <a:graphicData uri="http://schemas.openxmlformats.org/drawingml/2006/table">
            <a:tbl>
              <a:tblPr firstRow="1" firstCol="1" bandRow="1"/>
              <a:tblGrid>
                <a:gridCol w="954396"/>
                <a:gridCol w="792087"/>
                <a:gridCol w="2736304"/>
              </a:tblGrid>
              <a:tr h="248764">
                <a:tc>
                  <a:txBody>
                    <a:bodyPr/>
                    <a:lstStyle/>
                    <a:p>
                      <a:pPr marL="452438" indent="-361950" algn="l">
                        <a:spcAft>
                          <a:spcPts val="0"/>
                        </a:spcAft>
                      </a:pPr>
                      <a:r>
                        <a:rPr lang="fr-FR" sz="1100" b="1"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Fenies</a:t>
                      </a:r>
                      <a:endParaRPr lang="fr-FR" sz="11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5" marR="68575"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9050" cap="flat" cmpd="sng" algn="ctr">
                      <a:solidFill>
                        <a:srgbClr val="A8D08D"/>
                      </a:solidFill>
                      <a:prstDash val="solid"/>
                      <a:round/>
                      <a:headEnd type="none" w="med" len="med"/>
                      <a:tailEnd type="none" w="med" len="med"/>
                    </a:lnB>
                  </a:tcPr>
                </a:tc>
                <a:tc>
                  <a:txBody>
                    <a:bodyPr/>
                    <a:lstStyle/>
                    <a:p>
                      <a:pPr marL="452438" indent="-361950" algn="l">
                        <a:spcAft>
                          <a:spcPts val="0"/>
                        </a:spcAft>
                      </a:pPr>
                      <a:r>
                        <a:rPr lang="fr-FR" sz="1100" b="0"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Chanthell</a:t>
                      </a:r>
                      <a:endParaRPr lang="fr-FR" sz="1100" b="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5" marR="68575"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9050" cap="flat" cmpd="sng" algn="ctr">
                      <a:solidFill>
                        <a:srgbClr val="A8D08D"/>
                      </a:solidFill>
                      <a:prstDash val="solid"/>
                      <a:round/>
                      <a:headEnd type="none" w="med" len="med"/>
                      <a:tailEnd type="none" w="med" len="med"/>
                    </a:lnB>
                  </a:tcPr>
                </a:tc>
                <a:tc>
                  <a:txBody>
                    <a:bodyPr/>
                    <a:lstStyle/>
                    <a:p>
                      <a:pPr marL="453390" indent="-226695" algn="l">
                        <a:spcAft>
                          <a:spcPts val="0"/>
                        </a:spcAft>
                      </a:pPr>
                      <a:r>
                        <a:rPr lang="fr-FR" sz="1100" b="0" dirty="0" smtClean="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DIR </a:t>
                      </a:r>
                      <a:r>
                        <a:rPr lang="fr-FR" sz="1100" b="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offre ambulatoire, réseaux</a:t>
                      </a:r>
                      <a:endParaRPr lang="fr-FR" sz="1100" b="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5" marR="68575"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9050" cap="flat" cmpd="sng" algn="ctr">
                      <a:solidFill>
                        <a:srgbClr val="A8D08D"/>
                      </a:solidFill>
                      <a:prstDash val="solid"/>
                      <a:round/>
                      <a:headEnd type="none" w="med" len="med"/>
                      <a:tailEnd type="none" w="med" len="med"/>
                    </a:lnB>
                  </a:tcPr>
                </a:tc>
              </a:tr>
              <a:tr h="170345">
                <a:tc>
                  <a:txBody>
                    <a:bodyPr/>
                    <a:lstStyle/>
                    <a:p>
                      <a:pPr marL="452438" indent="-361950" algn="l">
                        <a:spcAft>
                          <a:spcPts val="0"/>
                        </a:spcAft>
                      </a:pPr>
                      <a:r>
                        <a:rPr lang="fr-FR"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Filleul</a:t>
                      </a:r>
                      <a:endParaRPr lang="fr-FR" sz="11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5" marR="68575"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905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c>
                  <a:txBody>
                    <a:bodyPr/>
                    <a:lstStyle/>
                    <a:p>
                      <a:pPr marL="452438" indent="-361950" algn="l">
                        <a:spcAft>
                          <a:spcPts val="0"/>
                        </a:spcAft>
                      </a:pPr>
                      <a:r>
                        <a:rPr lang="fr-FR"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Laurent</a:t>
                      </a:r>
                      <a:endParaRPr lang="fr-FR" sz="11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5" marR="68575"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905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c>
                  <a:txBody>
                    <a:bodyPr/>
                    <a:lstStyle/>
                    <a:p>
                      <a:pPr marL="453390" indent="-226695" algn="l">
                        <a:spcAft>
                          <a:spcPts val="0"/>
                        </a:spcAft>
                      </a:pPr>
                      <a:r>
                        <a:rPr lang="fr-FR"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Cire Océan Indien</a:t>
                      </a:r>
                      <a:endParaRPr lang="fr-FR" sz="11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5" marR="68575"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905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r>
              <a:tr h="340690">
                <a:tc>
                  <a:txBody>
                    <a:bodyPr/>
                    <a:lstStyle/>
                    <a:p>
                      <a:pPr marL="452438" indent="-361950" algn="l">
                        <a:spcAft>
                          <a:spcPts val="0"/>
                        </a:spcAft>
                      </a:pPr>
                      <a:r>
                        <a:rPr lang="fr-FR" sz="1100" b="1"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Fressais</a:t>
                      </a:r>
                      <a:endParaRPr lang="fr-FR" sz="11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5" marR="68575"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c>
                  <a:txBody>
                    <a:bodyPr/>
                    <a:lstStyle/>
                    <a:p>
                      <a:pPr marL="452438" indent="-361950" algn="l">
                        <a:spcAft>
                          <a:spcPts val="0"/>
                        </a:spcAft>
                      </a:pPr>
                      <a:r>
                        <a:rPr lang="fr-FR"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Catherine</a:t>
                      </a:r>
                      <a:endParaRPr lang="fr-FR" sz="11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5" marR="68575"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c>
                  <a:txBody>
                    <a:bodyPr/>
                    <a:lstStyle/>
                    <a:p>
                      <a:pPr marL="453390" indent="-226695" algn="l">
                        <a:spcAft>
                          <a:spcPts val="0"/>
                        </a:spcAft>
                      </a:pPr>
                      <a:r>
                        <a:rPr lang="fr-FR" sz="1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Présidente du conseil de l'ordre des sages-femmes</a:t>
                      </a:r>
                      <a:endParaRPr lang="fr-FR" sz="11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5" marR="68575"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r>
              <a:tr h="511036">
                <a:tc>
                  <a:txBody>
                    <a:bodyPr/>
                    <a:lstStyle/>
                    <a:p>
                      <a:pPr marL="452438" indent="-361950" algn="l">
                        <a:spcAft>
                          <a:spcPts val="0"/>
                        </a:spcAft>
                      </a:pPr>
                      <a:r>
                        <a:rPr lang="fr-FR"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Gaud</a:t>
                      </a:r>
                      <a:endParaRPr lang="fr-FR" sz="11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5" marR="68575"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c>
                  <a:txBody>
                    <a:bodyPr/>
                    <a:lstStyle/>
                    <a:p>
                      <a:pPr marL="452438" indent="-361950" algn="l">
                        <a:spcAft>
                          <a:spcPts val="0"/>
                        </a:spcAft>
                      </a:pPr>
                      <a:r>
                        <a:rPr lang="fr-FR"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Catherine </a:t>
                      </a:r>
                      <a:endParaRPr lang="fr-FR" sz="11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5" marR="68575"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c>
                  <a:txBody>
                    <a:bodyPr/>
                    <a:lstStyle/>
                    <a:p>
                      <a:pPr marL="453390" indent="-226695" algn="l">
                        <a:spcAft>
                          <a:spcPts val="0"/>
                        </a:spcAft>
                      </a:pPr>
                      <a:r>
                        <a:rPr lang="fr-FR"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Présidente de RIVE, responsable Immunologie CHU St </a:t>
                      </a:r>
                      <a:r>
                        <a:rPr lang="fr-FR" sz="1100"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denis</a:t>
                      </a:r>
                      <a:r>
                        <a:rPr lang="fr-FR"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et conseillère régionale</a:t>
                      </a:r>
                      <a:endParaRPr lang="fr-FR" sz="11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5" marR="68575"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r>
              <a:tr h="170345">
                <a:tc>
                  <a:txBody>
                    <a:bodyPr/>
                    <a:lstStyle/>
                    <a:p>
                      <a:pPr marL="452438" indent="-361950" algn="l">
                        <a:spcAft>
                          <a:spcPts val="0"/>
                        </a:spcAft>
                      </a:pPr>
                      <a:r>
                        <a:rPr lang="fr-FR" sz="1100" b="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Hamon</a:t>
                      </a:r>
                    </a:p>
                  </a:txBody>
                  <a:tcPr marL="68575" marR="68575"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c>
                  <a:txBody>
                    <a:bodyPr/>
                    <a:lstStyle/>
                    <a:p>
                      <a:pPr marL="452438" indent="-361950" algn="l">
                        <a:spcAft>
                          <a:spcPts val="0"/>
                        </a:spcAft>
                      </a:pPr>
                      <a:r>
                        <a:rPr lang="fr-FR"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Marie</a:t>
                      </a:r>
                      <a:endParaRPr lang="fr-FR" sz="11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5" marR="68575"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c>
                  <a:txBody>
                    <a:bodyPr/>
                    <a:lstStyle/>
                    <a:p>
                      <a:pPr marL="453390" indent="-226695" algn="l">
                        <a:spcAft>
                          <a:spcPts val="0"/>
                        </a:spcAft>
                      </a:pPr>
                      <a:r>
                        <a:rPr lang="fr-FR" sz="1100" dirty="0" smtClean="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DIR</a:t>
                      </a:r>
                      <a:r>
                        <a:rPr lang="fr-FR" sz="1100" baseline="0" dirty="0" smtClean="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 Personnes Agées et addiction</a:t>
                      </a:r>
                      <a:r>
                        <a:rPr lang="fr-FR" sz="1100" dirty="0" smtClean="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fr-FR" sz="11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5" marR="68575"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r>
              <a:tr h="340690">
                <a:tc>
                  <a:txBody>
                    <a:bodyPr/>
                    <a:lstStyle/>
                    <a:p>
                      <a:pPr marL="452438" indent="-361950" algn="l">
                        <a:spcAft>
                          <a:spcPts val="0"/>
                        </a:spcAft>
                      </a:pPr>
                      <a:r>
                        <a:rPr lang="fr-FR"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Henry</a:t>
                      </a:r>
                      <a:endParaRPr lang="fr-FR" sz="11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5" marR="68575"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c>
                  <a:txBody>
                    <a:bodyPr/>
                    <a:lstStyle/>
                    <a:p>
                      <a:pPr marL="452438" indent="-361950" algn="l">
                        <a:spcAft>
                          <a:spcPts val="0"/>
                        </a:spcAft>
                      </a:pPr>
                      <a:r>
                        <a:rPr lang="fr-FR"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Michel</a:t>
                      </a:r>
                      <a:endParaRPr lang="fr-FR" sz="11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5" marR="68575"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c>
                  <a:txBody>
                    <a:bodyPr/>
                    <a:lstStyle/>
                    <a:p>
                      <a:pPr marL="453390" indent="-226695" algn="l">
                        <a:spcAft>
                          <a:spcPts val="0"/>
                        </a:spcAft>
                      </a:pPr>
                      <a:r>
                        <a:rPr lang="fr-FR"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Directeur de la Délégation territoriale de la Croix Rouge Française à Mayotte</a:t>
                      </a:r>
                      <a:endParaRPr lang="fr-FR" sz="11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5" marR="68575"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r>
              <a:tr h="340690">
                <a:tc>
                  <a:txBody>
                    <a:bodyPr/>
                    <a:lstStyle/>
                    <a:p>
                      <a:pPr marL="452438" indent="-361950" algn="l">
                        <a:spcAft>
                          <a:spcPts val="0"/>
                        </a:spcAft>
                      </a:pPr>
                      <a:r>
                        <a:rPr lang="fr-FR"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Hervé</a:t>
                      </a:r>
                      <a:endParaRPr lang="fr-FR" sz="11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5" marR="68575"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c>
                  <a:txBody>
                    <a:bodyPr/>
                    <a:lstStyle/>
                    <a:p>
                      <a:pPr marL="452438" indent="-361950" algn="l">
                        <a:spcAft>
                          <a:spcPts val="0"/>
                        </a:spcAft>
                      </a:pPr>
                      <a:r>
                        <a:rPr lang="fr-FR"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David</a:t>
                      </a:r>
                      <a:endParaRPr lang="fr-FR" sz="11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5" marR="68575"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c>
                  <a:txBody>
                    <a:bodyPr/>
                    <a:lstStyle/>
                    <a:p>
                      <a:pPr marL="453390" indent="-226695" algn="l">
                        <a:spcAft>
                          <a:spcPts val="0"/>
                        </a:spcAft>
                      </a:pPr>
                      <a:r>
                        <a:rPr lang="fr-FR"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Direction Jeunesse Sport Cohésion Sociale de Mayotte</a:t>
                      </a:r>
                      <a:endParaRPr lang="fr-FR" sz="11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5" marR="68575"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r>
              <a:tr h="311117">
                <a:tc>
                  <a:txBody>
                    <a:bodyPr/>
                    <a:lstStyle/>
                    <a:p>
                      <a:pPr marL="452438" indent="-361950" algn="l">
                        <a:spcAft>
                          <a:spcPts val="0"/>
                        </a:spcAft>
                      </a:pPr>
                      <a:r>
                        <a:rPr lang="fr-FR"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Humbert</a:t>
                      </a:r>
                      <a:endParaRPr lang="fr-FR" sz="11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5" marR="68575"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c>
                  <a:txBody>
                    <a:bodyPr/>
                    <a:lstStyle/>
                    <a:p>
                      <a:pPr marL="452438" indent="-361950" algn="l">
                        <a:spcAft>
                          <a:spcPts val="0"/>
                        </a:spcAft>
                      </a:pPr>
                      <a:r>
                        <a:rPr lang="fr-FR"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Patrice</a:t>
                      </a:r>
                      <a:endParaRPr lang="fr-FR" sz="11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5" marR="68575"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c>
                  <a:txBody>
                    <a:bodyPr/>
                    <a:lstStyle/>
                    <a:p>
                      <a:pPr marL="453390" indent="-226695" algn="l">
                        <a:spcAft>
                          <a:spcPts val="0"/>
                        </a:spcAft>
                      </a:pPr>
                      <a:r>
                        <a:rPr lang="fr-FR"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Président d’ARRMEL</a:t>
                      </a:r>
                      <a:endParaRPr lang="fr-FR" sz="11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5" marR="68575"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r>
              <a:tr h="311117">
                <a:tc>
                  <a:txBody>
                    <a:bodyPr/>
                    <a:lstStyle/>
                    <a:p>
                      <a:pPr marL="452438" indent="-361950" algn="l">
                        <a:spcAft>
                          <a:spcPts val="0"/>
                        </a:spcAft>
                      </a:pPr>
                      <a:r>
                        <a:rPr lang="fr-FR"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Kowalczyk</a:t>
                      </a:r>
                      <a:endParaRPr lang="fr-FR" sz="11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5" marR="68575"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c>
                  <a:txBody>
                    <a:bodyPr/>
                    <a:lstStyle/>
                    <a:p>
                      <a:pPr marL="452438" indent="-361950" algn="l">
                        <a:spcAft>
                          <a:spcPts val="0"/>
                        </a:spcAft>
                      </a:pPr>
                      <a:r>
                        <a:rPr lang="fr-FR"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Christine</a:t>
                      </a:r>
                      <a:endParaRPr lang="fr-FR" sz="11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5" marR="68575"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c>
                  <a:txBody>
                    <a:bodyPr/>
                    <a:lstStyle/>
                    <a:p>
                      <a:pPr marL="453390" indent="-226695" algn="l">
                        <a:spcAft>
                          <a:spcPts val="0"/>
                        </a:spcAft>
                      </a:pPr>
                      <a:r>
                        <a:rPr lang="fr-FR"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Présidente d’URPS</a:t>
                      </a:r>
                      <a:endParaRPr lang="fr-FR" sz="11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5" marR="68575"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r>
              <a:tr h="170345">
                <a:tc>
                  <a:txBody>
                    <a:bodyPr/>
                    <a:lstStyle/>
                    <a:p>
                      <a:pPr marL="452438" indent="-361950" algn="l">
                        <a:spcAft>
                          <a:spcPts val="0"/>
                        </a:spcAft>
                      </a:pPr>
                      <a:r>
                        <a:rPr lang="fr-FR"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Lambert</a:t>
                      </a:r>
                      <a:endParaRPr lang="fr-FR" sz="11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5" marR="68575"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c>
                  <a:txBody>
                    <a:bodyPr/>
                    <a:lstStyle/>
                    <a:p>
                      <a:pPr marL="452438" indent="-361950" algn="l">
                        <a:spcAft>
                          <a:spcPts val="0"/>
                        </a:spcAft>
                      </a:pPr>
                      <a:r>
                        <a:rPr lang="fr-FR"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Virginie</a:t>
                      </a:r>
                      <a:endParaRPr lang="fr-FR" sz="11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5" marR="68575"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c>
                  <a:txBody>
                    <a:bodyPr/>
                    <a:lstStyle/>
                    <a:p>
                      <a:pPr marL="453390" indent="-226695" algn="l">
                        <a:spcAft>
                          <a:spcPts val="0"/>
                        </a:spcAft>
                      </a:pPr>
                      <a:r>
                        <a:rPr lang="fr-FR"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Directrice de </a:t>
                      </a:r>
                      <a:r>
                        <a:rPr lang="fr-FR" sz="1100"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Toioussi</a:t>
                      </a:r>
                      <a:r>
                        <a:rPr lang="fr-FR"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(groupe SOS)</a:t>
                      </a:r>
                      <a:endParaRPr lang="fr-FR" sz="11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5" marR="68575"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r>
              <a:tr h="170345">
                <a:tc>
                  <a:txBody>
                    <a:bodyPr/>
                    <a:lstStyle/>
                    <a:p>
                      <a:pPr marL="452438" indent="-361950" algn="l">
                        <a:spcAft>
                          <a:spcPts val="0"/>
                        </a:spcAft>
                      </a:pPr>
                      <a:r>
                        <a:rPr lang="fr-FR"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Le Bot</a:t>
                      </a:r>
                      <a:endParaRPr lang="fr-FR" sz="11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5" marR="68575"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c>
                  <a:txBody>
                    <a:bodyPr/>
                    <a:lstStyle/>
                    <a:p>
                      <a:pPr marL="452438" indent="-361950" algn="l">
                        <a:spcAft>
                          <a:spcPts val="0"/>
                        </a:spcAft>
                      </a:pPr>
                      <a:r>
                        <a:rPr lang="fr-FR"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Frédéric</a:t>
                      </a:r>
                      <a:endParaRPr lang="fr-FR" sz="11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5" marR="68575"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c>
                  <a:txBody>
                    <a:bodyPr/>
                    <a:lstStyle/>
                    <a:p>
                      <a:pPr marL="453390" indent="-226695" algn="l">
                        <a:spcAft>
                          <a:spcPts val="0"/>
                        </a:spcAft>
                      </a:pPr>
                      <a:r>
                        <a:rPr lang="fr-FR" sz="1100" kern="1200" dirty="0" smtClean="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médecin  conseiller  technique    Rectorat de La  Réunion</a:t>
                      </a:r>
                      <a:endParaRPr lang="fr-FR" sz="11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75" marR="68575"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r>
              <a:tr h="170345">
                <a:tc>
                  <a:txBody>
                    <a:bodyPr/>
                    <a:lstStyle/>
                    <a:p>
                      <a:pPr marL="452438" indent="-361950" algn="l">
                        <a:spcAft>
                          <a:spcPts val="0"/>
                        </a:spcAft>
                        <a:tabLst>
                          <a:tab pos="268288" algn="l"/>
                        </a:tabLst>
                      </a:pPr>
                      <a:r>
                        <a:rPr lang="fr-FR"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Le Hir</a:t>
                      </a:r>
                      <a:endParaRPr lang="fr-FR" sz="11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5" marR="68575"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c>
                  <a:txBody>
                    <a:bodyPr/>
                    <a:lstStyle/>
                    <a:p>
                      <a:pPr marL="452438" indent="-361950" algn="l">
                        <a:spcAft>
                          <a:spcPts val="0"/>
                        </a:spcAft>
                      </a:pPr>
                      <a:r>
                        <a:rPr lang="fr-FR"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Hélène</a:t>
                      </a:r>
                      <a:endParaRPr lang="fr-FR" sz="11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5" marR="68575"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c>
                  <a:txBody>
                    <a:bodyPr/>
                    <a:lstStyle/>
                    <a:p>
                      <a:pPr marL="453390" indent="-226695" algn="l">
                        <a:spcAft>
                          <a:spcPts val="0"/>
                        </a:spcAft>
                      </a:pPr>
                      <a:r>
                        <a:rPr lang="fr-FR"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Directrice de Tama</a:t>
                      </a:r>
                      <a:endParaRPr lang="fr-FR" sz="11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5" marR="68575"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r>
              <a:tr h="296543">
                <a:tc>
                  <a:txBody>
                    <a:bodyPr/>
                    <a:lstStyle/>
                    <a:p>
                      <a:pPr marL="452438" indent="-361950" algn="l">
                        <a:spcAft>
                          <a:spcPts val="0"/>
                        </a:spcAft>
                      </a:pPr>
                      <a:r>
                        <a:rPr lang="fr-FR"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Le </a:t>
                      </a:r>
                      <a:r>
                        <a:rPr lang="fr-FR" sz="1100" b="1"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Moullec</a:t>
                      </a:r>
                      <a:endParaRPr lang="fr-FR" sz="11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5" marR="68575"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c>
                  <a:txBody>
                    <a:bodyPr/>
                    <a:lstStyle/>
                    <a:p>
                      <a:pPr marL="452438" indent="-361950" algn="l">
                        <a:spcAft>
                          <a:spcPts val="0"/>
                        </a:spcAft>
                      </a:pPr>
                      <a:r>
                        <a:rPr lang="fr-FR"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Nathalie</a:t>
                      </a:r>
                      <a:endParaRPr lang="fr-FR" sz="11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5" marR="68575"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c>
                  <a:txBody>
                    <a:bodyPr/>
                    <a:lstStyle/>
                    <a:p>
                      <a:pPr marL="453390" indent="-226695" algn="l">
                        <a:spcAft>
                          <a:spcPts val="0"/>
                        </a:spcAft>
                      </a:pPr>
                      <a:r>
                        <a:rPr lang="fr-FR"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VP du CME du CHU</a:t>
                      </a:r>
                      <a:endParaRPr lang="fr-FR" sz="11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5" marR="68575"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r>
              <a:tr h="211488">
                <a:tc>
                  <a:txBody>
                    <a:bodyPr/>
                    <a:lstStyle/>
                    <a:p>
                      <a:pPr marL="452438" indent="-361950" algn="l">
                        <a:spcAft>
                          <a:spcPts val="0"/>
                        </a:spcAft>
                      </a:pPr>
                      <a:r>
                        <a:rPr lang="fr-FR" sz="1100" b="1"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Lecordier</a:t>
                      </a:r>
                      <a:endParaRPr lang="fr-FR" sz="11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5" marR="68575"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c>
                  <a:txBody>
                    <a:bodyPr/>
                    <a:lstStyle/>
                    <a:p>
                      <a:pPr marL="452438" indent="-361950" algn="l">
                        <a:spcAft>
                          <a:spcPts val="0"/>
                        </a:spcAft>
                      </a:pPr>
                      <a:r>
                        <a:rPr lang="fr-FR" sz="1100"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Stephane</a:t>
                      </a:r>
                      <a:endParaRPr lang="fr-FR" sz="11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5" marR="68575"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c>
                  <a:txBody>
                    <a:bodyPr/>
                    <a:lstStyle/>
                    <a:p>
                      <a:pPr marL="453390" indent="-226695" algn="l">
                        <a:spcAft>
                          <a:spcPts val="0"/>
                        </a:spcAft>
                      </a:pPr>
                      <a:r>
                        <a:rPr lang="fr-FR"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CD de Mayotte</a:t>
                      </a:r>
                      <a:endParaRPr lang="fr-FR" sz="11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5" marR="68575"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r>
              <a:tr h="217146">
                <a:tc>
                  <a:txBody>
                    <a:bodyPr/>
                    <a:lstStyle/>
                    <a:p>
                      <a:pPr marL="452438" indent="-361950" algn="l">
                        <a:spcAft>
                          <a:spcPts val="0"/>
                        </a:spcAft>
                      </a:pPr>
                      <a:r>
                        <a:rPr lang="fr-FR" sz="1100" b="1"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Lodieu</a:t>
                      </a:r>
                      <a:endParaRPr lang="fr-FR" sz="11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5" marR="68575"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c>
                  <a:txBody>
                    <a:bodyPr/>
                    <a:lstStyle/>
                    <a:p>
                      <a:pPr marL="452438" indent="-361950" algn="l">
                        <a:spcAft>
                          <a:spcPts val="0"/>
                        </a:spcAft>
                      </a:pPr>
                      <a:r>
                        <a:rPr lang="fr-FR"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François</a:t>
                      </a:r>
                      <a:endParaRPr lang="fr-FR" sz="11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5" marR="68575"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c>
                  <a:txBody>
                    <a:bodyPr/>
                    <a:lstStyle/>
                    <a:p>
                      <a:pPr marL="453390" indent="-226695" algn="l">
                        <a:spcAft>
                          <a:spcPts val="0"/>
                        </a:spcAft>
                      </a:pPr>
                      <a:r>
                        <a:rPr lang="fr-FR"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Responsable </a:t>
                      </a:r>
                      <a:r>
                        <a:rPr lang="fr-FR" sz="1100" dirty="0" smtClean="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du pôle offre </a:t>
                      </a:r>
                      <a:r>
                        <a:rPr lang="fr-FR"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de soins </a:t>
                      </a:r>
                      <a:r>
                        <a:rPr lang="fr-FR" sz="1100" dirty="0" smtClean="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à</a:t>
                      </a:r>
                      <a:r>
                        <a:rPr lang="fr-FR" sz="1100" baseline="0" dirty="0" smtClean="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la</a:t>
                      </a:r>
                      <a:r>
                        <a:rPr lang="fr-FR" sz="1100" dirty="0" smtClean="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r>
                        <a:rPr lang="fr-FR"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DIM </a:t>
                      </a:r>
                      <a:endParaRPr lang="fr-FR" sz="11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5" marR="68575"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r>
            </a:tbl>
          </a:graphicData>
        </a:graphic>
      </p:graphicFrame>
      <p:graphicFrame>
        <p:nvGraphicFramePr>
          <p:cNvPr id="8" name="Tableau 7"/>
          <p:cNvGraphicFramePr>
            <a:graphicFrameLocks noGrp="1"/>
          </p:cNvGraphicFramePr>
          <p:nvPr>
            <p:extLst>
              <p:ext uri="{D42A27DB-BD31-4B8C-83A1-F6EECF244321}">
                <p14:modId xmlns:p14="http://schemas.microsoft.com/office/powerpoint/2010/main" val="3367712418"/>
              </p:ext>
            </p:extLst>
          </p:nvPr>
        </p:nvGraphicFramePr>
        <p:xfrm>
          <a:off x="4788024" y="2132856"/>
          <a:ext cx="4258654" cy="4104458"/>
        </p:xfrm>
        <a:graphic>
          <a:graphicData uri="http://schemas.openxmlformats.org/drawingml/2006/table">
            <a:tbl>
              <a:tblPr firstRow="1" firstCol="1" bandRow="1"/>
              <a:tblGrid>
                <a:gridCol w="936104"/>
                <a:gridCol w="864096"/>
                <a:gridCol w="2458454"/>
              </a:tblGrid>
              <a:tr h="222723">
                <a:tc>
                  <a:txBody>
                    <a:bodyPr/>
                    <a:lstStyle/>
                    <a:p>
                      <a:pPr marL="452438" indent="-361950" algn="l">
                        <a:spcAft>
                          <a:spcPts val="0"/>
                        </a:spcAft>
                      </a:pPr>
                      <a:r>
                        <a:rPr lang="fr-FR" sz="1100" b="1"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Meal</a:t>
                      </a:r>
                      <a:endParaRPr lang="fr-FR" sz="11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6126" marR="66126"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9050" cap="flat" cmpd="sng" algn="ctr">
                      <a:solidFill>
                        <a:srgbClr val="A8D08D"/>
                      </a:solidFill>
                      <a:prstDash val="solid"/>
                      <a:round/>
                      <a:headEnd type="none" w="med" len="med"/>
                      <a:tailEnd type="none" w="med" len="med"/>
                    </a:lnB>
                  </a:tcPr>
                </a:tc>
                <a:tc>
                  <a:txBody>
                    <a:bodyPr/>
                    <a:lstStyle/>
                    <a:p>
                      <a:pPr marL="452438" indent="-452438" algn="l">
                        <a:spcAft>
                          <a:spcPts val="0"/>
                        </a:spcAft>
                      </a:pPr>
                      <a:r>
                        <a:rPr lang="fr-FR" sz="1100" b="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Fabienne</a:t>
                      </a:r>
                      <a:endParaRPr lang="fr-FR" sz="1100" b="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6126" marR="66126"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9050" cap="flat" cmpd="sng" algn="ctr">
                      <a:solidFill>
                        <a:srgbClr val="A8D08D"/>
                      </a:solidFill>
                      <a:prstDash val="solid"/>
                      <a:round/>
                      <a:headEnd type="none" w="med" len="med"/>
                      <a:tailEnd type="none" w="med" len="med"/>
                    </a:lnB>
                  </a:tcPr>
                </a:tc>
                <a:tc>
                  <a:txBody>
                    <a:bodyPr/>
                    <a:lstStyle/>
                    <a:p>
                      <a:pPr marL="453390" indent="-226695" algn="l">
                        <a:spcAft>
                          <a:spcPts val="0"/>
                        </a:spcAft>
                      </a:pPr>
                      <a:r>
                        <a:rPr lang="fr-RE" sz="1100" b="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DIR</a:t>
                      </a:r>
                      <a:r>
                        <a:rPr lang="fr-RE" sz="1100" b="0" baseline="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 offre de soins médico-sociale</a:t>
                      </a:r>
                      <a:endParaRPr lang="fr-FR" sz="1100" b="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6126" marR="66126"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9050" cap="flat" cmpd="sng" algn="ctr">
                      <a:solidFill>
                        <a:srgbClr val="A8D08D"/>
                      </a:solidFill>
                      <a:prstDash val="solid"/>
                      <a:round/>
                      <a:headEnd type="none" w="med" len="med"/>
                      <a:tailEnd type="none" w="med" len="med"/>
                    </a:lnB>
                  </a:tcPr>
                </a:tc>
              </a:tr>
              <a:tr h="345677">
                <a:tc>
                  <a:txBody>
                    <a:bodyPr/>
                    <a:lstStyle/>
                    <a:p>
                      <a:pPr marL="452438" indent="-361950" algn="l">
                        <a:spcAft>
                          <a:spcPts val="0"/>
                        </a:spcAft>
                      </a:pPr>
                      <a:r>
                        <a:rPr lang="fr-FR"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Morel</a:t>
                      </a:r>
                      <a:endParaRPr lang="fr-FR" sz="11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6126" marR="66126"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905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c>
                  <a:txBody>
                    <a:bodyPr/>
                    <a:lstStyle/>
                    <a:p>
                      <a:pPr marL="452438" indent="-452438" algn="l">
                        <a:spcAft>
                          <a:spcPts val="0"/>
                        </a:spcAft>
                      </a:pPr>
                      <a:r>
                        <a:rPr lang="fr-FR"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Etienne </a:t>
                      </a:r>
                      <a:endParaRPr lang="fr-FR" sz="11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6126" marR="66126"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905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c>
                  <a:txBody>
                    <a:bodyPr/>
                    <a:lstStyle/>
                    <a:p>
                      <a:pPr marL="453390" indent="-226695" algn="l">
                        <a:spcAft>
                          <a:spcPts val="0"/>
                        </a:spcAft>
                      </a:pPr>
                      <a:r>
                        <a:rPr lang="fr-FR" sz="1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Directeur Centre hospitalier de Mayotte</a:t>
                      </a:r>
                      <a:endParaRPr lang="fr-FR" sz="11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6126" marR="66126"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905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r>
              <a:tr h="345677">
                <a:tc>
                  <a:txBody>
                    <a:bodyPr/>
                    <a:lstStyle/>
                    <a:p>
                      <a:pPr marL="452438" indent="-361950" algn="l">
                        <a:spcAft>
                          <a:spcPts val="0"/>
                        </a:spcAft>
                      </a:pPr>
                      <a:r>
                        <a:rPr lang="fr-FR"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Nicolas</a:t>
                      </a:r>
                      <a:endParaRPr lang="fr-FR" sz="11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6126" marR="66126"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c>
                  <a:txBody>
                    <a:bodyPr/>
                    <a:lstStyle/>
                    <a:p>
                      <a:pPr marL="452438" indent="-452438" algn="l">
                        <a:spcAft>
                          <a:spcPts val="0"/>
                        </a:spcAft>
                      </a:pPr>
                      <a:r>
                        <a:rPr lang="fr-FR"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Roselyne</a:t>
                      </a:r>
                      <a:endParaRPr lang="fr-FR" sz="11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6126" marR="66126"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c>
                  <a:txBody>
                    <a:bodyPr/>
                    <a:lstStyle/>
                    <a:p>
                      <a:pPr marL="453390" indent="-226695" algn="l">
                        <a:spcAft>
                          <a:spcPts val="0"/>
                        </a:spcAft>
                      </a:pPr>
                      <a:r>
                        <a:rPr lang="fr-FR" sz="1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Pharmacienne pôle de santé du lagon</a:t>
                      </a:r>
                      <a:endParaRPr lang="fr-FR" sz="11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6126" marR="66126"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r>
              <a:tr h="172839">
                <a:tc>
                  <a:txBody>
                    <a:bodyPr/>
                    <a:lstStyle/>
                    <a:p>
                      <a:pPr marL="452438" indent="-361950" algn="l">
                        <a:spcAft>
                          <a:spcPts val="0"/>
                        </a:spcAft>
                      </a:pPr>
                      <a:r>
                        <a:rPr lang="fr-FR"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Olivier</a:t>
                      </a:r>
                      <a:endParaRPr lang="fr-FR" sz="11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6126" marR="66126"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c>
                  <a:txBody>
                    <a:bodyPr/>
                    <a:lstStyle/>
                    <a:p>
                      <a:pPr marL="452438" indent="-452438" algn="l">
                        <a:spcAft>
                          <a:spcPts val="0"/>
                        </a:spcAft>
                      </a:pPr>
                      <a:r>
                        <a:rPr lang="fr-FR"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Sophie</a:t>
                      </a:r>
                      <a:endParaRPr lang="fr-FR" sz="11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6126" marR="66126"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c>
                  <a:txBody>
                    <a:bodyPr/>
                    <a:lstStyle/>
                    <a:p>
                      <a:pPr marL="453390" indent="-226695" algn="l">
                        <a:spcAft>
                          <a:spcPts val="0"/>
                        </a:spcAft>
                      </a:pPr>
                      <a:r>
                        <a:rPr lang="fr-FR" sz="1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Vice-Présidente CME CH de Mayotte</a:t>
                      </a:r>
                      <a:endParaRPr lang="fr-FR" sz="11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6126" marR="66126"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r>
              <a:tr h="172839">
                <a:tc>
                  <a:txBody>
                    <a:bodyPr/>
                    <a:lstStyle/>
                    <a:p>
                      <a:pPr marL="452438" indent="-361950" algn="l">
                        <a:spcAft>
                          <a:spcPts val="0"/>
                        </a:spcAft>
                      </a:pPr>
                      <a:r>
                        <a:rPr lang="fr-FR" sz="1100" b="1"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Pèdre</a:t>
                      </a:r>
                      <a:endParaRPr lang="fr-FR" sz="11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6126" marR="66126"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c>
                  <a:txBody>
                    <a:bodyPr/>
                    <a:lstStyle/>
                    <a:p>
                      <a:pPr marL="452438" indent="-452438" algn="l">
                        <a:spcAft>
                          <a:spcPts val="0"/>
                        </a:spcAft>
                      </a:pPr>
                      <a:r>
                        <a:rPr lang="fr-FR" sz="1100"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Cedric</a:t>
                      </a:r>
                      <a:endParaRPr lang="fr-FR" sz="11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6126" marR="66126"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c>
                  <a:txBody>
                    <a:bodyPr/>
                    <a:lstStyle/>
                    <a:p>
                      <a:pPr marL="453390" indent="-226695" algn="l">
                        <a:spcAft>
                          <a:spcPts val="0"/>
                        </a:spcAft>
                      </a:pPr>
                      <a:r>
                        <a:rPr lang="fr-FR"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IREPS </a:t>
                      </a:r>
                      <a:endParaRPr lang="fr-FR" sz="11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6126" marR="66126"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r>
              <a:tr h="518516">
                <a:tc>
                  <a:txBody>
                    <a:bodyPr/>
                    <a:lstStyle/>
                    <a:p>
                      <a:pPr marL="452438" indent="-361950" algn="l">
                        <a:spcAft>
                          <a:spcPts val="0"/>
                        </a:spcAft>
                      </a:pPr>
                      <a:r>
                        <a:rPr lang="fr-FR" sz="1100" b="1"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Peytour</a:t>
                      </a:r>
                      <a:endParaRPr lang="fr-FR" sz="11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6126" marR="66126"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c>
                  <a:txBody>
                    <a:bodyPr/>
                    <a:lstStyle/>
                    <a:p>
                      <a:pPr marL="452438" indent="-452438" algn="l">
                        <a:spcAft>
                          <a:spcPts val="0"/>
                        </a:spcAft>
                      </a:pPr>
                      <a:r>
                        <a:rPr lang="fr-FR"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Philippe</a:t>
                      </a:r>
                      <a:endParaRPr lang="fr-FR" sz="11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6126" marR="66126"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c>
                  <a:txBody>
                    <a:bodyPr/>
                    <a:lstStyle/>
                    <a:p>
                      <a:pPr marL="453390" indent="-226695" algn="l">
                        <a:spcAft>
                          <a:spcPts val="0"/>
                        </a:spcAft>
                      </a:pPr>
                      <a:r>
                        <a:rPr lang="fr-FR" sz="1100" dirty="0" smtClean="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DGA du </a:t>
                      </a:r>
                      <a:r>
                        <a:rPr lang="fr-FR"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pôle Enfance Famille et Prévention, Conseil Départemental de Mayotte</a:t>
                      </a:r>
                      <a:endParaRPr lang="fr-FR" sz="11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6126" marR="66126"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r>
              <a:tr h="173197">
                <a:tc>
                  <a:txBody>
                    <a:bodyPr/>
                    <a:lstStyle/>
                    <a:p>
                      <a:pPr marL="452438" indent="-361950" algn="l">
                        <a:spcAft>
                          <a:spcPts val="0"/>
                        </a:spcAft>
                      </a:pPr>
                      <a:r>
                        <a:rPr lang="fr-FR" sz="1100" b="1"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Rachou</a:t>
                      </a:r>
                      <a:endParaRPr lang="fr-FR" sz="11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6126" marR="66126"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c>
                  <a:txBody>
                    <a:bodyPr/>
                    <a:lstStyle/>
                    <a:p>
                      <a:pPr marL="452438" indent="-452438" algn="l">
                        <a:spcAft>
                          <a:spcPts val="0"/>
                        </a:spcAft>
                      </a:pPr>
                      <a:r>
                        <a:rPr lang="fr-FR"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Emmanuelle</a:t>
                      </a:r>
                      <a:endParaRPr lang="fr-FR" sz="11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6126" marR="66126"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c>
                  <a:txBody>
                    <a:bodyPr/>
                    <a:lstStyle/>
                    <a:p>
                      <a:pPr marL="453390" indent="-226695" algn="l">
                        <a:spcAft>
                          <a:spcPts val="0"/>
                        </a:spcAft>
                      </a:pPr>
                      <a:r>
                        <a:rPr lang="fr-FR" sz="1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Directrice ORS OI</a:t>
                      </a:r>
                      <a:endParaRPr lang="fr-FR" sz="11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6126" marR="66126"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r>
              <a:tr h="345677">
                <a:tc>
                  <a:txBody>
                    <a:bodyPr/>
                    <a:lstStyle/>
                    <a:p>
                      <a:pPr marL="452438" indent="-361950" algn="l">
                        <a:spcAft>
                          <a:spcPts val="0"/>
                        </a:spcAft>
                      </a:pPr>
                      <a:r>
                        <a:rPr lang="fr-FR" sz="1100" b="1"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Rahmani</a:t>
                      </a:r>
                      <a:endParaRPr lang="fr-FR" sz="11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6126" marR="66126"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c>
                  <a:txBody>
                    <a:bodyPr/>
                    <a:lstStyle/>
                    <a:p>
                      <a:pPr marL="452438" indent="-452438" algn="l">
                        <a:spcAft>
                          <a:spcPts val="0"/>
                        </a:spcAft>
                      </a:pPr>
                      <a:r>
                        <a:rPr lang="fr-FR"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François</a:t>
                      </a:r>
                      <a:endParaRPr lang="fr-FR" sz="11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6126" marR="66126"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c>
                  <a:txBody>
                    <a:bodyPr/>
                    <a:lstStyle/>
                    <a:p>
                      <a:pPr marL="453390" indent="-226695" algn="l">
                        <a:spcAft>
                          <a:spcPts val="0"/>
                        </a:spcAft>
                      </a:pPr>
                      <a:r>
                        <a:rPr lang="fr-FR"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Clinique Avicenne, Bethesda, ex Président URPS</a:t>
                      </a:r>
                      <a:endParaRPr lang="fr-FR" sz="11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6126" marR="66126"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r>
              <a:tr h="172839">
                <a:tc>
                  <a:txBody>
                    <a:bodyPr/>
                    <a:lstStyle/>
                    <a:p>
                      <a:pPr marL="452438" indent="-361950" algn="l">
                        <a:spcAft>
                          <a:spcPts val="0"/>
                        </a:spcAft>
                      </a:pPr>
                      <a:r>
                        <a:rPr lang="fr-FR" sz="1100" b="1"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Ramdé</a:t>
                      </a:r>
                      <a:endParaRPr lang="fr-FR" sz="11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6126" marR="66126"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c>
                  <a:txBody>
                    <a:bodyPr/>
                    <a:lstStyle/>
                    <a:p>
                      <a:pPr marL="452438" indent="-452438" algn="l">
                        <a:spcAft>
                          <a:spcPts val="0"/>
                        </a:spcAft>
                      </a:pPr>
                      <a:r>
                        <a:rPr lang="fr-FR"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Agnes</a:t>
                      </a:r>
                      <a:endParaRPr lang="fr-FR" sz="11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6126" marR="66126"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c>
                  <a:txBody>
                    <a:bodyPr/>
                    <a:lstStyle/>
                    <a:p>
                      <a:pPr marL="453390" indent="-226695" algn="l">
                        <a:spcAft>
                          <a:spcPts val="0"/>
                        </a:spcAft>
                      </a:pPr>
                      <a:r>
                        <a:rPr lang="fr-FR" sz="1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Directrice ADSM</a:t>
                      </a:r>
                      <a:endParaRPr lang="fr-FR" sz="11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6126" marR="66126"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r>
              <a:tr h="172839">
                <a:tc>
                  <a:txBody>
                    <a:bodyPr/>
                    <a:lstStyle/>
                    <a:p>
                      <a:pPr marL="452438" indent="-361950" algn="l">
                        <a:spcAft>
                          <a:spcPts val="0"/>
                        </a:spcAft>
                      </a:pPr>
                      <a:r>
                        <a:rPr lang="fr-FR" sz="1100" b="1"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Rastami</a:t>
                      </a:r>
                      <a:endParaRPr lang="fr-FR" sz="11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6126" marR="66126"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c>
                  <a:txBody>
                    <a:bodyPr/>
                    <a:lstStyle/>
                    <a:p>
                      <a:pPr marL="452438" indent="-452438" algn="l">
                        <a:spcAft>
                          <a:spcPts val="0"/>
                        </a:spcAft>
                      </a:pPr>
                      <a:r>
                        <a:rPr lang="fr-FR"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Joëlle</a:t>
                      </a:r>
                      <a:endParaRPr lang="fr-FR" sz="11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6126" marR="66126"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c>
                  <a:txBody>
                    <a:bodyPr/>
                    <a:lstStyle/>
                    <a:p>
                      <a:pPr marL="453390" indent="-226695" algn="l">
                        <a:spcAft>
                          <a:spcPts val="0"/>
                        </a:spcAft>
                      </a:pPr>
                      <a:r>
                        <a:rPr lang="fr-FR" sz="1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Vice-présidente CISS OI</a:t>
                      </a:r>
                      <a:endParaRPr lang="fr-FR" sz="11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6126" marR="66126"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r>
              <a:tr h="172839">
                <a:tc>
                  <a:txBody>
                    <a:bodyPr/>
                    <a:lstStyle/>
                    <a:p>
                      <a:pPr marL="452438" indent="-361950" algn="l">
                        <a:spcAft>
                          <a:spcPts val="0"/>
                        </a:spcAft>
                      </a:pPr>
                      <a:r>
                        <a:rPr lang="fr-FR" sz="1100" b="1"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Revelle</a:t>
                      </a:r>
                      <a:endParaRPr lang="fr-FR" sz="11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6126" marR="66126"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c>
                  <a:txBody>
                    <a:bodyPr/>
                    <a:lstStyle/>
                    <a:p>
                      <a:pPr marL="452438" indent="-452438" algn="l">
                        <a:spcAft>
                          <a:spcPts val="0"/>
                        </a:spcAft>
                      </a:pPr>
                      <a:r>
                        <a:rPr lang="fr-FR"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Denis</a:t>
                      </a:r>
                      <a:endParaRPr lang="fr-FR" sz="11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6126" marR="66126"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c>
                  <a:txBody>
                    <a:bodyPr/>
                    <a:lstStyle/>
                    <a:p>
                      <a:pPr marL="453390" indent="-226695" algn="l">
                        <a:spcAft>
                          <a:spcPts val="0"/>
                        </a:spcAft>
                      </a:pPr>
                      <a:r>
                        <a:rPr lang="fr-FR"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Médecin Conseil </a:t>
                      </a:r>
                      <a:r>
                        <a:rPr lang="fr-FR" sz="1100" dirty="0" smtClean="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à</a:t>
                      </a:r>
                      <a:r>
                        <a:rPr lang="fr-FR" sz="1100" baseline="0" dirty="0" smtClean="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la</a:t>
                      </a:r>
                      <a:r>
                        <a:rPr lang="fr-FR" sz="1100" dirty="0" smtClean="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r>
                        <a:rPr lang="fr-FR"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CSS Mayotte</a:t>
                      </a:r>
                      <a:endParaRPr lang="fr-FR" sz="11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6126" marR="66126"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r>
              <a:tr h="172839">
                <a:tc>
                  <a:txBody>
                    <a:bodyPr/>
                    <a:lstStyle/>
                    <a:p>
                      <a:pPr marL="452438" indent="-361950" algn="l">
                        <a:spcAft>
                          <a:spcPts val="0"/>
                        </a:spcAft>
                      </a:pPr>
                      <a:r>
                        <a:rPr lang="fr-FR" sz="1100" b="1"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Roddier</a:t>
                      </a:r>
                      <a:endParaRPr lang="fr-FR" sz="11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6126" marR="66126"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c>
                  <a:txBody>
                    <a:bodyPr/>
                    <a:lstStyle/>
                    <a:p>
                      <a:pPr marL="452438" indent="-452438" algn="l">
                        <a:spcAft>
                          <a:spcPts val="0"/>
                        </a:spcAft>
                      </a:pPr>
                      <a:r>
                        <a:rPr lang="fr-FR"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Muriel</a:t>
                      </a:r>
                      <a:endParaRPr lang="fr-FR" sz="11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6126" marR="66126"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c>
                  <a:txBody>
                    <a:bodyPr/>
                    <a:lstStyle/>
                    <a:p>
                      <a:pPr marL="453390" indent="-226695" algn="l">
                        <a:spcAft>
                          <a:spcPts val="0"/>
                        </a:spcAft>
                      </a:pPr>
                      <a:r>
                        <a:rPr lang="fr-FR" sz="1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REUCARE, Présidente APAJH</a:t>
                      </a:r>
                      <a:endParaRPr lang="fr-FR" sz="11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6126" marR="66126"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r>
              <a:tr h="345677">
                <a:tc>
                  <a:txBody>
                    <a:bodyPr/>
                    <a:lstStyle/>
                    <a:p>
                      <a:pPr marL="452438" indent="-361950" algn="l">
                        <a:spcAft>
                          <a:spcPts val="0"/>
                        </a:spcAft>
                      </a:pPr>
                      <a:r>
                        <a:rPr lang="fr-FR"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Roisin</a:t>
                      </a:r>
                      <a:endParaRPr lang="fr-FR" sz="11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6126" marR="66126"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c>
                  <a:txBody>
                    <a:bodyPr/>
                    <a:lstStyle/>
                    <a:p>
                      <a:pPr marL="452438" indent="-452438" algn="l">
                        <a:spcAft>
                          <a:spcPts val="0"/>
                        </a:spcAft>
                      </a:pPr>
                      <a:r>
                        <a:rPr lang="fr-FR"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Aurélien</a:t>
                      </a:r>
                      <a:endParaRPr lang="fr-FR" sz="11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6126" marR="66126"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c>
                  <a:txBody>
                    <a:bodyPr/>
                    <a:lstStyle/>
                    <a:p>
                      <a:pPr marL="453390" indent="-226695" algn="l">
                        <a:spcAft>
                          <a:spcPts val="0"/>
                        </a:spcAft>
                      </a:pPr>
                      <a:r>
                        <a:rPr lang="fr-FR" sz="1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MDM Mission France - Mayotte - Coordinateur général</a:t>
                      </a:r>
                      <a:endParaRPr lang="fr-FR" sz="11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6126" marR="66126"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r>
              <a:tr h="176352">
                <a:tc>
                  <a:txBody>
                    <a:bodyPr/>
                    <a:lstStyle/>
                    <a:p>
                      <a:pPr marL="452438" indent="-361950" algn="l">
                        <a:spcAft>
                          <a:spcPts val="0"/>
                        </a:spcAft>
                      </a:pPr>
                      <a:r>
                        <a:rPr lang="fr-FR"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Stein</a:t>
                      </a:r>
                      <a:endParaRPr lang="fr-FR" sz="11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6126" marR="66126"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c>
                  <a:txBody>
                    <a:bodyPr/>
                    <a:lstStyle/>
                    <a:p>
                      <a:pPr marL="452438" indent="-452438" algn="l">
                        <a:spcAft>
                          <a:spcPts val="0"/>
                        </a:spcAft>
                      </a:pPr>
                      <a:r>
                        <a:rPr lang="fr-FR"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Frédérique</a:t>
                      </a:r>
                      <a:endParaRPr lang="fr-FR" sz="11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6126" marR="66126"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c>
                  <a:txBody>
                    <a:bodyPr/>
                    <a:lstStyle/>
                    <a:p>
                      <a:pPr marL="453390" indent="-226695" algn="l">
                        <a:spcAft>
                          <a:spcPts val="0"/>
                        </a:spcAft>
                      </a:pPr>
                      <a:r>
                        <a:rPr lang="fr-FR" sz="11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DAAF</a:t>
                      </a:r>
                      <a:endParaRPr lang="fr-FR"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6126" marR="66126"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r>
              <a:tr h="345677">
                <a:tc>
                  <a:txBody>
                    <a:bodyPr/>
                    <a:lstStyle/>
                    <a:p>
                      <a:pPr marL="452438" indent="-361950" algn="l">
                        <a:spcAft>
                          <a:spcPts val="0"/>
                        </a:spcAft>
                      </a:pPr>
                      <a:r>
                        <a:rPr lang="fr-FR"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Vignon</a:t>
                      </a:r>
                      <a:endParaRPr lang="fr-FR" sz="11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6126" marR="66126"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c>
                  <a:txBody>
                    <a:bodyPr/>
                    <a:lstStyle/>
                    <a:p>
                      <a:pPr marL="452438" indent="-452438" algn="l">
                        <a:spcAft>
                          <a:spcPts val="0"/>
                        </a:spcAft>
                      </a:pPr>
                      <a:r>
                        <a:rPr lang="fr-FR"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Gilles</a:t>
                      </a:r>
                      <a:endParaRPr lang="fr-FR" sz="11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6126" marR="66126"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c>
                  <a:txBody>
                    <a:bodyPr/>
                    <a:lstStyle/>
                    <a:p>
                      <a:pPr marL="453390" indent="-226695" algn="l">
                        <a:spcAft>
                          <a:spcPts val="0"/>
                        </a:spcAft>
                      </a:pPr>
                      <a:r>
                        <a:rPr lang="fr-FR"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Responsable du pôle </a:t>
                      </a:r>
                      <a:r>
                        <a:rPr lang="fr-FR" sz="1100" dirty="0" smtClean="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offre</a:t>
                      </a:r>
                      <a:r>
                        <a:rPr lang="fr-FR" sz="1100" baseline="0" dirty="0" smtClean="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de soins à la DIR</a:t>
                      </a:r>
                      <a:endParaRPr lang="fr-FR" sz="11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6126" marR="66126"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r>
              <a:tr h="248251">
                <a:tc>
                  <a:txBody>
                    <a:bodyPr/>
                    <a:lstStyle/>
                    <a:p>
                      <a:pPr marL="477838" indent="-477838" algn="l">
                        <a:spcAft>
                          <a:spcPts val="0"/>
                        </a:spcAft>
                      </a:pPr>
                      <a:r>
                        <a:rPr lang="fr-FR"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Won </a:t>
                      </a:r>
                      <a:r>
                        <a:rPr lang="fr-FR" sz="1100" b="1"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Fah</a:t>
                      </a:r>
                      <a:r>
                        <a:rPr lang="fr-FR"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r>
                        <a:rPr lang="fr-FR" sz="1100" b="1"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Hin</a:t>
                      </a:r>
                      <a:endParaRPr lang="fr-FR" sz="11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6126" marR="66126"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c>
                  <a:txBody>
                    <a:bodyPr/>
                    <a:lstStyle/>
                    <a:p>
                      <a:pPr marL="452438" indent="-452438" algn="l">
                        <a:spcAft>
                          <a:spcPts val="0"/>
                        </a:spcAft>
                      </a:pPr>
                      <a:r>
                        <a:rPr lang="fr-FR"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Rose</a:t>
                      </a:r>
                      <a:endParaRPr lang="fr-FR" sz="11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6126" marR="66126"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c>
                  <a:txBody>
                    <a:bodyPr/>
                    <a:lstStyle/>
                    <a:p>
                      <a:pPr marL="453390" indent="-226695" algn="l">
                        <a:spcAft>
                          <a:spcPts val="0"/>
                        </a:spcAft>
                      </a:pPr>
                      <a:r>
                        <a:rPr lang="fr-FR"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Directrice de l’AURAR</a:t>
                      </a:r>
                      <a:endParaRPr lang="fr-FR" sz="11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6126" marR="66126" marT="0" marB="0">
                    <a:lnL w="12700" cap="flat" cmpd="sng" algn="ctr">
                      <a:solidFill>
                        <a:srgbClr val="A8D08D"/>
                      </a:solidFill>
                      <a:prstDash val="solid"/>
                      <a:round/>
                      <a:headEnd type="none" w="med" len="med"/>
                      <a:tailEnd type="none" w="med" len="med"/>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r>
            </a:tbl>
          </a:graphicData>
        </a:graphic>
      </p:graphicFrame>
    </p:spTree>
    <p:extLst>
      <p:ext uri="{BB962C8B-B14F-4D97-AF65-F5344CB8AC3E}">
        <p14:creationId xmlns:p14="http://schemas.microsoft.com/office/powerpoint/2010/main" val="22011573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Quel sens donner à ce travail ?</a:t>
            </a:r>
            <a:endParaRPr lang="fr-FR" dirty="0"/>
          </a:p>
        </p:txBody>
      </p:sp>
      <p:sp>
        <p:nvSpPr>
          <p:cNvPr id="3" name="Espace réservé du contenu 2"/>
          <p:cNvSpPr>
            <a:spLocks noGrp="1"/>
          </p:cNvSpPr>
          <p:nvPr>
            <p:ph idx="1"/>
          </p:nvPr>
        </p:nvSpPr>
        <p:spPr>
          <a:xfrm>
            <a:off x="1161355" y="1412776"/>
            <a:ext cx="6984776" cy="5142868"/>
          </a:xfrm>
        </p:spPr>
        <p:txBody>
          <a:bodyPr>
            <a:normAutofit/>
          </a:bodyPr>
          <a:lstStyle/>
          <a:p>
            <a:pPr marL="0" indent="0">
              <a:buNone/>
            </a:pPr>
            <a:r>
              <a:rPr lang="fr-FR" sz="1600" dirty="0" smtClean="0"/>
              <a:t>A l’heure d’élaborer le nouveau PRS, ce document vise à donner un certain nombre d’enseignements sur : </a:t>
            </a:r>
          </a:p>
          <a:p>
            <a:r>
              <a:rPr lang="fr-FR" sz="1600" dirty="0" smtClean="0"/>
              <a:t>Les options méthodologiques qui ont permis à l’Agence d’atteindre les objectifs qu’elle s’était fixée</a:t>
            </a:r>
          </a:p>
          <a:p>
            <a:r>
              <a:rPr lang="fr-FR" sz="1600" dirty="0" smtClean="0"/>
              <a:t>Les choix stratégiques qui ont eu un impact sur le déploiement du PRS </a:t>
            </a:r>
          </a:p>
          <a:p>
            <a:r>
              <a:rPr lang="fr-FR" sz="1600" dirty="0" smtClean="0"/>
              <a:t>Les attentes des acteurs (opérateurs, institutions mais aussi professionnels de l’Agence) sur le fond et la forme du prochain PRS.</a:t>
            </a:r>
          </a:p>
          <a:p>
            <a:r>
              <a:rPr lang="fr-FR" sz="1600" dirty="0" smtClean="0"/>
              <a:t>Certaines réalisations du PRS qui permettent d’étayer les constats relatifs à l’évaluation de la méthode employée.</a:t>
            </a:r>
          </a:p>
          <a:p>
            <a:pPr marL="0" indent="0">
              <a:buNone/>
            </a:pPr>
            <a:endParaRPr lang="fr-FR" sz="1600" dirty="0"/>
          </a:p>
          <a:p>
            <a:pPr marL="0" indent="0">
              <a:buNone/>
            </a:pPr>
            <a:r>
              <a:rPr lang="fr-FR" sz="1600" dirty="0" smtClean="0"/>
              <a:t>Un des écueils du PRS1 a sans doute été de ne pas s’interroger sur « ses usages ». Le présent document réintroduit cette notion « d’usager du PRS » devant permettre in fine de guider les choix en posant une question très simple : « à qui s’adresse le PRS et comme ce public adressé peut-il s’en saisir ? »</a:t>
            </a:r>
          </a:p>
          <a:p>
            <a:pPr marL="0" indent="0">
              <a:buNone/>
            </a:pPr>
            <a:r>
              <a:rPr lang="fr-FR" sz="1600" dirty="0" smtClean="0"/>
              <a:t>C’est la somme de ces réflexions qui permettra d’élaborer une certain nombre de préconisations présentées au fil du présent document.</a:t>
            </a:r>
            <a:endParaRPr lang="fr-FR" sz="1600" dirty="0"/>
          </a:p>
        </p:txBody>
      </p:sp>
      <p:sp>
        <p:nvSpPr>
          <p:cNvPr id="5" name="AutoShape 4" descr="Afficher l'image d'origine"/>
          <p:cNvSpPr>
            <a:spLocks noChangeAspect="1" noChangeArrowheads="1"/>
          </p:cNvSpPr>
          <p:nvPr/>
        </p:nvSpPr>
        <p:spPr bwMode="auto">
          <a:xfrm>
            <a:off x="155575" y="-990600"/>
            <a:ext cx="2066925" cy="206692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4104" name="Picture 8" descr="Afficher l'image d'origin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952746" y="1484784"/>
            <a:ext cx="236291" cy="236291"/>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8" descr="Afficher l'image d'origin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968360" y="4221088"/>
            <a:ext cx="236291" cy="2362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947900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normAutofit fontScale="90000"/>
          </a:bodyPr>
          <a:lstStyle/>
          <a:p>
            <a:r>
              <a:rPr lang="fr-FR" dirty="0" smtClean="0"/>
              <a:t>Exploitation de l’enquête réalisée dans le cadre de l’évaluation du </a:t>
            </a:r>
            <a:r>
              <a:rPr lang="fr-FR" dirty="0" err="1" smtClean="0"/>
              <a:t>process</a:t>
            </a:r>
            <a:r>
              <a:rPr lang="fr-FR" dirty="0" smtClean="0"/>
              <a:t> du PRS 1</a:t>
            </a:r>
            <a:endParaRPr lang="fr-FR" dirty="0"/>
          </a:p>
        </p:txBody>
      </p:sp>
    </p:spTree>
    <p:extLst>
      <p:ext uri="{BB962C8B-B14F-4D97-AF65-F5344CB8AC3E}">
        <p14:creationId xmlns:p14="http://schemas.microsoft.com/office/powerpoint/2010/main" val="38478654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Méthodologie de l’enquête</a:t>
            </a:r>
            <a:endParaRPr lang="fr-FR" dirty="0"/>
          </a:p>
        </p:txBody>
      </p:sp>
      <p:graphicFrame>
        <p:nvGraphicFramePr>
          <p:cNvPr id="7" name="Diagramme 6"/>
          <p:cNvGraphicFramePr/>
          <p:nvPr>
            <p:extLst>
              <p:ext uri="{D42A27DB-BD31-4B8C-83A1-F6EECF244321}">
                <p14:modId xmlns:p14="http://schemas.microsoft.com/office/powerpoint/2010/main" val="2906411437"/>
              </p:ext>
            </p:extLst>
          </p:nvPr>
        </p:nvGraphicFramePr>
        <p:xfrm>
          <a:off x="899592" y="2996952"/>
          <a:ext cx="7416824" cy="32403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ZoneTexte 3"/>
          <p:cNvSpPr txBox="1"/>
          <p:nvPr/>
        </p:nvSpPr>
        <p:spPr>
          <a:xfrm>
            <a:off x="1187624" y="1556792"/>
            <a:ext cx="4903202" cy="1200329"/>
          </a:xfrm>
          <a:prstGeom prst="rect">
            <a:avLst/>
          </a:prstGeom>
          <a:noFill/>
        </p:spPr>
        <p:txBody>
          <a:bodyPr wrap="none" rtlCol="0">
            <a:spAutoFit/>
          </a:bodyPr>
          <a:lstStyle/>
          <a:p>
            <a:r>
              <a:rPr lang="fr-FR" b="1" dirty="0" smtClean="0"/>
              <a:t>Trois objectifs</a:t>
            </a:r>
          </a:p>
          <a:p>
            <a:pPr marL="285750" indent="-285750">
              <a:buClr>
                <a:schemeClr val="accent3">
                  <a:lumMod val="75000"/>
                </a:schemeClr>
              </a:buClr>
              <a:buFont typeface="Wingdings" panose="05000000000000000000" pitchFamily="2" charset="2"/>
              <a:buChar char="F"/>
            </a:pPr>
            <a:r>
              <a:rPr lang="fr-FR" dirty="0" smtClean="0"/>
              <a:t>Consulter le plus largement possible</a:t>
            </a:r>
          </a:p>
          <a:p>
            <a:pPr marL="285750" indent="-285750">
              <a:buClr>
                <a:schemeClr val="accent3">
                  <a:lumMod val="75000"/>
                </a:schemeClr>
              </a:buClr>
              <a:buFont typeface="Wingdings" panose="05000000000000000000" pitchFamily="2" charset="2"/>
              <a:buChar char="F"/>
            </a:pPr>
            <a:r>
              <a:rPr lang="fr-FR" dirty="0" smtClean="0"/>
              <a:t>Proposer un questionnaire court</a:t>
            </a:r>
          </a:p>
          <a:p>
            <a:pPr marL="285750" indent="-285750">
              <a:buClr>
                <a:schemeClr val="accent3">
                  <a:lumMod val="75000"/>
                </a:schemeClr>
              </a:buClr>
              <a:buFont typeface="Wingdings" panose="05000000000000000000" pitchFamily="2" charset="2"/>
              <a:buChar char="F"/>
            </a:pPr>
            <a:r>
              <a:rPr lang="fr-FR" dirty="0" smtClean="0"/>
              <a:t>Reprendre les principales questions évaluatives</a:t>
            </a:r>
            <a:endParaRPr lang="fr-FR" dirty="0"/>
          </a:p>
        </p:txBody>
      </p:sp>
    </p:spTree>
    <p:extLst>
      <p:ext uri="{BB962C8B-B14F-4D97-AF65-F5344CB8AC3E}">
        <p14:creationId xmlns:p14="http://schemas.microsoft.com/office/powerpoint/2010/main" val="18062155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Les résultats de l’enquête</a:t>
            </a:r>
            <a:endParaRPr lang="fr-FR" dirty="0"/>
          </a:p>
        </p:txBody>
      </p:sp>
      <p:sp>
        <p:nvSpPr>
          <p:cNvPr id="5" name="Rectangle à coins arrondis 4"/>
          <p:cNvSpPr/>
          <p:nvPr/>
        </p:nvSpPr>
        <p:spPr>
          <a:xfrm>
            <a:off x="611560" y="1124744"/>
            <a:ext cx="8352928" cy="504056"/>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fr-FR" sz="1600" b="1" dirty="0" smtClean="0"/>
              <a:t>Un projet régional de santé connu par les acteurs</a:t>
            </a:r>
            <a:endParaRPr lang="fr-FR" sz="1600" b="1" dirty="0"/>
          </a:p>
        </p:txBody>
      </p:sp>
      <p:pic>
        <p:nvPicPr>
          <p:cNvPr id="6" name="Espace réservé du contenu 5"/>
          <p:cNvPicPr>
            <a:picLocks noChangeAspect="1"/>
          </p:cNvPicPr>
          <p:nvPr/>
        </p:nvPicPr>
        <p:blipFill>
          <a:blip r:embed="rId2"/>
          <a:stretch>
            <a:fillRect/>
          </a:stretch>
        </p:blipFill>
        <p:spPr>
          <a:xfrm>
            <a:off x="791879" y="2867758"/>
            <a:ext cx="3339596" cy="3024336"/>
          </a:xfrm>
          <a:prstGeom prst="rect">
            <a:avLst/>
          </a:prstGeom>
        </p:spPr>
      </p:pic>
      <p:sp>
        <p:nvSpPr>
          <p:cNvPr id="4" name="ZoneTexte 3"/>
          <p:cNvSpPr txBox="1"/>
          <p:nvPr/>
        </p:nvSpPr>
        <p:spPr>
          <a:xfrm>
            <a:off x="467544" y="1953414"/>
            <a:ext cx="3816424" cy="2123658"/>
          </a:xfrm>
          <a:prstGeom prst="rect">
            <a:avLst/>
          </a:prstGeom>
          <a:noFill/>
        </p:spPr>
        <p:txBody>
          <a:bodyPr wrap="square" rtlCol="0">
            <a:spAutoFit/>
          </a:bodyPr>
          <a:lstStyle/>
          <a:p>
            <a:pPr marL="285750" indent="-285750" algn="just">
              <a:buFont typeface="Arial" panose="020B0604020202020204" pitchFamily="34" charset="0"/>
              <a:buChar char="•"/>
            </a:pPr>
            <a:r>
              <a:rPr lang="fr-FR" sz="1600" dirty="0" smtClean="0"/>
              <a:t>Un équilibre intéressant entre les acteurs relevant du sanitaire et ceux relevant du secteur médico-social.</a:t>
            </a:r>
          </a:p>
          <a:p>
            <a:pPr marL="285750" indent="-285750" algn="just">
              <a:buFont typeface="Arial" panose="020B0604020202020204" pitchFamily="34" charset="0"/>
              <a:buChar char="•"/>
            </a:pPr>
            <a:endParaRPr lang="fr-FR" sz="1600" dirty="0"/>
          </a:p>
          <a:p>
            <a:pPr marL="285750" indent="-285750" algn="just">
              <a:buFont typeface="Arial" panose="020B0604020202020204" pitchFamily="34" charset="0"/>
              <a:buChar char="•"/>
            </a:pPr>
            <a:endParaRPr lang="fr-FR" sz="1600" dirty="0" smtClean="0"/>
          </a:p>
          <a:p>
            <a:pPr marL="285750" indent="-285750" algn="just">
              <a:buFont typeface="Arial" panose="020B0604020202020204" pitchFamily="34" charset="0"/>
              <a:buChar char="•"/>
            </a:pPr>
            <a:endParaRPr lang="fr-FR" sz="1600" dirty="0"/>
          </a:p>
          <a:p>
            <a:pPr marL="285750" indent="-285750">
              <a:buFont typeface="Arial" panose="020B0604020202020204" pitchFamily="34" charset="0"/>
              <a:buChar char="•"/>
            </a:pPr>
            <a:endParaRPr lang="fr-FR" sz="1600" dirty="0"/>
          </a:p>
          <a:p>
            <a:pPr marL="285750" indent="-285750">
              <a:buFont typeface="Arial" panose="020B0604020202020204" pitchFamily="34" charset="0"/>
              <a:buChar char="•"/>
            </a:pPr>
            <a:endParaRPr lang="fr-FR" sz="1600" dirty="0"/>
          </a:p>
        </p:txBody>
      </p:sp>
      <p:pic>
        <p:nvPicPr>
          <p:cNvPr id="8" name="Image 7"/>
          <p:cNvPicPr>
            <a:picLocks noChangeAspect="1"/>
          </p:cNvPicPr>
          <p:nvPr/>
        </p:nvPicPr>
        <p:blipFill rotWithShape="1">
          <a:blip r:embed="rId3"/>
          <a:srcRect r="2703" b="14347"/>
          <a:stretch/>
        </p:blipFill>
        <p:spPr>
          <a:xfrm>
            <a:off x="5652120" y="2132856"/>
            <a:ext cx="2736304" cy="3630045"/>
          </a:xfrm>
          <a:prstGeom prst="rect">
            <a:avLst/>
          </a:prstGeom>
        </p:spPr>
      </p:pic>
      <p:sp>
        <p:nvSpPr>
          <p:cNvPr id="7" name="ZoneTexte 6"/>
          <p:cNvSpPr txBox="1"/>
          <p:nvPr/>
        </p:nvSpPr>
        <p:spPr>
          <a:xfrm>
            <a:off x="5112060" y="1898022"/>
            <a:ext cx="3816424" cy="1077218"/>
          </a:xfrm>
          <a:prstGeom prst="rect">
            <a:avLst/>
          </a:prstGeom>
          <a:noFill/>
        </p:spPr>
        <p:txBody>
          <a:bodyPr wrap="square" rtlCol="0">
            <a:spAutoFit/>
          </a:bodyPr>
          <a:lstStyle/>
          <a:p>
            <a:pPr marL="285750" indent="-285750" algn="just">
              <a:buFont typeface="Arial" panose="020B0604020202020204" pitchFamily="34" charset="0"/>
              <a:buChar char="•"/>
            </a:pPr>
            <a:r>
              <a:rPr lang="fr-FR" sz="1600" dirty="0" smtClean="0"/>
              <a:t>Un PRS connu par 83% des répondants. </a:t>
            </a:r>
          </a:p>
          <a:p>
            <a:pPr marL="285750" indent="-285750" algn="just">
              <a:buFont typeface="Arial" panose="020B0604020202020204" pitchFamily="34" charset="0"/>
              <a:buChar char="•"/>
            </a:pPr>
            <a:endParaRPr lang="fr-FR" sz="1600" dirty="0"/>
          </a:p>
          <a:p>
            <a:pPr marL="285750" indent="-285750">
              <a:buFont typeface="Arial" panose="020B0604020202020204" pitchFamily="34" charset="0"/>
              <a:buChar char="•"/>
            </a:pPr>
            <a:endParaRPr lang="fr-FR" sz="1600" dirty="0"/>
          </a:p>
          <a:p>
            <a:pPr marL="285750" indent="-285750">
              <a:buFont typeface="Arial" panose="020B0604020202020204" pitchFamily="34" charset="0"/>
              <a:buChar char="•"/>
            </a:pPr>
            <a:endParaRPr lang="fr-FR" sz="1600" dirty="0"/>
          </a:p>
        </p:txBody>
      </p:sp>
      <p:sp>
        <p:nvSpPr>
          <p:cNvPr id="3" name="Rectangle à coins arrondis 2"/>
          <p:cNvSpPr/>
          <p:nvPr/>
        </p:nvSpPr>
        <p:spPr>
          <a:xfrm>
            <a:off x="239341" y="2708920"/>
            <a:ext cx="3879955" cy="864096"/>
          </a:xfrm>
          <a:prstGeom prst="round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fr-FR" sz="1400" b="1" dirty="0" smtClean="0"/>
              <a:t>Êtes vous un acteur : </a:t>
            </a:r>
            <a:endParaRPr lang="fr-FR" sz="1400" b="1" dirty="0"/>
          </a:p>
        </p:txBody>
      </p:sp>
      <p:sp>
        <p:nvSpPr>
          <p:cNvPr id="9" name="Rectangle à coins arrondis 8"/>
          <p:cNvSpPr/>
          <p:nvPr/>
        </p:nvSpPr>
        <p:spPr>
          <a:xfrm>
            <a:off x="5364088" y="2193087"/>
            <a:ext cx="3672408" cy="1659086"/>
          </a:xfrm>
          <a:prstGeom prst="round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fr-FR" sz="1400" b="1" dirty="0"/>
              <a:t>Connaissez-vous le PRS ?</a:t>
            </a:r>
          </a:p>
        </p:txBody>
      </p:sp>
    </p:spTree>
    <p:extLst>
      <p:ext uri="{BB962C8B-B14F-4D97-AF65-F5344CB8AC3E}">
        <p14:creationId xmlns:p14="http://schemas.microsoft.com/office/powerpoint/2010/main" val="2664735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Les résultats de l’enquête</a:t>
            </a:r>
            <a:endParaRPr lang="fr-FR" dirty="0"/>
          </a:p>
        </p:txBody>
      </p:sp>
      <p:sp>
        <p:nvSpPr>
          <p:cNvPr id="5" name="Rectangle à coins arrondis 4"/>
          <p:cNvSpPr/>
          <p:nvPr/>
        </p:nvSpPr>
        <p:spPr>
          <a:xfrm>
            <a:off x="611560" y="1124744"/>
            <a:ext cx="8352928" cy="504056"/>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fr-FR" sz="1600" b="1" dirty="0" smtClean="0"/>
              <a:t>50% des répondants ont utilisé le PRS depuis 2 ans</a:t>
            </a:r>
            <a:endParaRPr lang="fr-FR" sz="1600" b="1" dirty="0"/>
          </a:p>
        </p:txBody>
      </p:sp>
      <p:sp>
        <p:nvSpPr>
          <p:cNvPr id="4" name="ZoneTexte 3"/>
          <p:cNvSpPr txBox="1"/>
          <p:nvPr/>
        </p:nvSpPr>
        <p:spPr>
          <a:xfrm>
            <a:off x="3347864" y="2132856"/>
            <a:ext cx="5256584" cy="2862322"/>
          </a:xfrm>
          <a:prstGeom prst="rect">
            <a:avLst/>
          </a:prstGeom>
          <a:noFill/>
        </p:spPr>
        <p:txBody>
          <a:bodyPr wrap="square" rtlCol="0">
            <a:spAutoFit/>
          </a:bodyPr>
          <a:lstStyle/>
          <a:p>
            <a:pPr marL="285750" indent="-285750" algn="just">
              <a:buFont typeface="Arial" panose="020B0604020202020204" pitchFamily="34" charset="0"/>
              <a:buChar char="•"/>
            </a:pPr>
            <a:endParaRPr lang="fr-FR" dirty="0"/>
          </a:p>
          <a:p>
            <a:pPr marL="285750" indent="-285750" algn="just">
              <a:buFont typeface="Arial" panose="020B0604020202020204" pitchFamily="34" charset="0"/>
              <a:buChar char="•"/>
            </a:pPr>
            <a:endParaRPr lang="fr-FR" dirty="0" smtClean="0"/>
          </a:p>
          <a:p>
            <a:pPr marL="285750" indent="-285750" algn="just">
              <a:buFont typeface="Arial" panose="020B0604020202020204" pitchFamily="34" charset="0"/>
              <a:buChar char="•"/>
            </a:pPr>
            <a:endParaRPr lang="fr-FR" dirty="0"/>
          </a:p>
          <a:p>
            <a:pPr marL="285750" indent="-285750" algn="just">
              <a:buFont typeface="Arial" panose="020B0604020202020204" pitchFamily="34" charset="0"/>
              <a:buChar char="•"/>
            </a:pPr>
            <a:r>
              <a:rPr lang="fr-FR" dirty="0" smtClean="0"/>
              <a:t>Deux motifs principaux de consultation du PRS par les enquêtés : </a:t>
            </a:r>
          </a:p>
          <a:p>
            <a:pPr marL="285750" indent="-285750" algn="just">
              <a:buFont typeface="Arial" panose="020B0604020202020204" pitchFamily="34" charset="0"/>
              <a:buChar char="•"/>
            </a:pPr>
            <a:r>
              <a:rPr lang="fr-FR" dirty="0" smtClean="0"/>
              <a:t>- dans le cadre </a:t>
            </a:r>
            <a:r>
              <a:rPr lang="fr-FR" b="1" dirty="0" smtClean="0"/>
              <a:t>d’un projet de leur établissement</a:t>
            </a:r>
            <a:endParaRPr lang="fr-FR" dirty="0"/>
          </a:p>
          <a:p>
            <a:pPr marL="285750" indent="-285750" algn="just">
              <a:buFont typeface="Arial" panose="020B0604020202020204" pitchFamily="34" charset="0"/>
              <a:buChar char="•"/>
            </a:pPr>
            <a:r>
              <a:rPr lang="fr-FR" dirty="0" smtClean="0"/>
              <a:t>- pour obtenir des informations </a:t>
            </a:r>
            <a:r>
              <a:rPr lang="fr-FR" b="1" dirty="0" smtClean="0"/>
              <a:t>sur </a:t>
            </a:r>
            <a:r>
              <a:rPr lang="fr-FR" b="1" dirty="0"/>
              <a:t>l</a:t>
            </a:r>
            <a:r>
              <a:rPr lang="fr-FR" b="1" dirty="0" smtClean="0"/>
              <a:t>es politiques de santé.</a:t>
            </a:r>
          </a:p>
          <a:p>
            <a:pPr marL="285750" indent="-285750">
              <a:buFont typeface="Arial" panose="020B0604020202020204" pitchFamily="34" charset="0"/>
              <a:buChar char="•"/>
            </a:pPr>
            <a:endParaRPr lang="fr-FR" dirty="0"/>
          </a:p>
          <a:p>
            <a:pPr marL="285750" indent="-285750">
              <a:buFont typeface="Arial" panose="020B0604020202020204" pitchFamily="34" charset="0"/>
              <a:buChar char="•"/>
            </a:pPr>
            <a:endParaRPr lang="fr-FR" dirty="0"/>
          </a:p>
        </p:txBody>
      </p:sp>
      <p:pic>
        <p:nvPicPr>
          <p:cNvPr id="7" name="Image 6"/>
          <p:cNvPicPr>
            <a:picLocks noChangeAspect="1"/>
          </p:cNvPicPr>
          <p:nvPr/>
        </p:nvPicPr>
        <p:blipFill>
          <a:blip r:embed="rId2"/>
          <a:stretch>
            <a:fillRect/>
          </a:stretch>
        </p:blipFill>
        <p:spPr>
          <a:xfrm>
            <a:off x="215264" y="1988840"/>
            <a:ext cx="3360814" cy="3209701"/>
          </a:xfrm>
          <a:prstGeom prst="rect">
            <a:avLst/>
          </a:prstGeom>
        </p:spPr>
      </p:pic>
      <p:sp>
        <p:nvSpPr>
          <p:cNvPr id="6" name="Rectangle à coins arrondis 5"/>
          <p:cNvSpPr/>
          <p:nvPr/>
        </p:nvSpPr>
        <p:spPr>
          <a:xfrm>
            <a:off x="107504" y="1916832"/>
            <a:ext cx="3672408" cy="864096"/>
          </a:xfrm>
          <a:prstGeom prst="round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fr-FR" sz="1400" b="1" dirty="0" smtClean="0"/>
              <a:t>Avez-vous consulté le PRS ces 2 dernières années ? </a:t>
            </a:r>
            <a:endParaRPr lang="fr-FR" sz="1400" b="1" dirty="0"/>
          </a:p>
        </p:txBody>
      </p:sp>
    </p:spTree>
    <p:extLst>
      <p:ext uri="{BB962C8B-B14F-4D97-AF65-F5344CB8AC3E}">
        <p14:creationId xmlns:p14="http://schemas.microsoft.com/office/powerpoint/2010/main" val="1741912622"/>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31045</TotalTime>
  <Words>9767</Words>
  <Application>Microsoft Office PowerPoint</Application>
  <PresentationFormat>Affichage à l'écran (4:3)</PresentationFormat>
  <Paragraphs>699</Paragraphs>
  <Slides>48</Slides>
  <Notes>1</Notes>
  <HiddenSlides>0</HiddenSlides>
  <MMClips>0</MMClips>
  <ScaleCrop>false</ScaleCrop>
  <HeadingPairs>
    <vt:vector size="8" baseType="variant">
      <vt:variant>
        <vt:lpstr>Polices utilisées</vt:lpstr>
      </vt:variant>
      <vt:variant>
        <vt:i4>4</vt:i4>
      </vt:variant>
      <vt:variant>
        <vt:lpstr>Thème</vt:lpstr>
      </vt:variant>
      <vt:variant>
        <vt:i4>1</vt:i4>
      </vt:variant>
      <vt:variant>
        <vt:lpstr>Serveurs OLE incorporés</vt:lpstr>
      </vt:variant>
      <vt:variant>
        <vt:i4>1</vt:i4>
      </vt:variant>
      <vt:variant>
        <vt:lpstr>Titres des diapositives</vt:lpstr>
      </vt:variant>
      <vt:variant>
        <vt:i4>48</vt:i4>
      </vt:variant>
    </vt:vector>
  </HeadingPairs>
  <TitlesOfParts>
    <vt:vector size="54" baseType="lpstr">
      <vt:lpstr>Arial</vt:lpstr>
      <vt:lpstr>Calibri</vt:lpstr>
      <vt:lpstr>Times New Roman</vt:lpstr>
      <vt:lpstr>Wingdings</vt:lpstr>
      <vt:lpstr>Thème Office</vt:lpstr>
      <vt:lpstr>Diapositive think-cell</vt:lpstr>
      <vt:lpstr>Évaluation du Projet de Santé  Réunion – Mayotte </vt:lpstr>
      <vt:lpstr>Méthodologie de l’évaluation</vt:lpstr>
      <vt:lpstr>Les limites méthodologiques</vt:lpstr>
      <vt:lpstr>Comment lire ce document ?</vt:lpstr>
      <vt:lpstr>Quel sens donner à ce travail ?</vt:lpstr>
      <vt:lpstr>Exploitation de l’enquête réalisée dans le cadre de l’évaluation du process du PRS 1</vt:lpstr>
      <vt:lpstr>Méthodologie de l’enquête</vt:lpstr>
      <vt:lpstr>Les résultats de l’enquête</vt:lpstr>
      <vt:lpstr>Les résultats de l’enquête</vt:lpstr>
      <vt:lpstr>Les résultats de l’enquête</vt:lpstr>
      <vt:lpstr>Les résultats de l’enquête</vt:lpstr>
      <vt:lpstr>Les résultats de l’enquête</vt:lpstr>
      <vt:lpstr>Synthèse de l’enquête</vt:lpstr>
      <vt:lpstr>Résultats de l’évaluation du process du PRS1</vt:lpstr>
      <vt:lpstr>Un PRS qui s’est construit en se fondant sur des travaux qui lui étaient antérieurs</vt:lpstr>
      <vt:lpstr>Un PRS qui s’est construit en se fondant sur des travaux qui lui étaient antérieurs</vt:lpstr>
      <vt:lpstr>LES RECOMMANDATIONS POUR LE PRS2 </vt:lpstr>
      <vt:lpstr>Un souci permanent de co-construction mais une ingénierie très lourde et qui a pu entraîner une dispersion de l’information</vt:lpstr>
      <vt:lpstr>Un souci permanent de co-construction mais une ingénierie très lourde et qui a pu entraîner une dispersion de l’information</vt:lpstr>
      <vt:lpstr>LES RECOMMANDATIONS POUR LE PRS2 </vt:lpstr>
      <vt:lpstr>Un PRS dense et dont la projection en matière d’opérationnalité ou de transversalité n’est pas toujours avérée</vt:lpstr>
      <vt:lpstr>Un PRS dense et dont la projection en matière d’opérationnalité ou de transversalité n’est pas toujours avérée</vt:lpstr>
      <vt:lpstr>LES RECOMMANDATIONS POUR LE PRS2 </vt:lpstr>
      <vt:lpstr>Un PRS qui a tracé un cadre clair d’intervention pour l’Agence et pour ses partenaires </vt:lpstr>
      <vt:lpstr>Une logique de territoire qui apparaît à plusieurs niveaux</vt:lpstr>
      <vt:lpstr>LES RECOMMANDATIONS POUR LE PRS2 </vt:lpstr>
      <vt:lpstr>Un PRS diversement approprié par les acteurs  </vt:lpstr>
      <vt:lpstr>Un pilotage du PRS qui aurait dû être davantage préparé en amont pour mieux se déployer après validation du PRS</vt:lpstr>
      <vt:lpstr>LES RECOMMANDATIONS POUR LE PRS2 </vt:lpstr>
      <vt:lpstr>Un PRS qui a permis un développement du dispositif d’observation</vt:lpstr>
      <vt:lpstr>Un déploiement équitable des actions</vt:lpstr>
      <vt:lpstr>Un axe prévention qui a pu prendre une place nouvelle au sein de la politique de santé régionale</vt:lpstr>
      <vt:lpstr>LES RECOMMANDATIONS POUR LE PRS2 </vt:lpstr>
      <vt:lpstr>Des actions efficaces pour l’accès à la santé</vt:lpstr>
      <vt:lpstr>Des actions efficaces pour l’accès à la santé</vt:lpstr>
      <vt:lpstr>Des actions efficaces pour l’accès à la santé</vt:lpstr>
      <vt:lpstr>Des actions efficaces pour l’accès à la santé</vt:lpstr>
      <vt:lpstr>Des actions de coopération et de coordination renforcées en faveur de la continuité des parcours</vt:lpstr>
      <vt:lpstr>Des actions de coopération et de coordination renforcées en faveur de la continuité des parcours</vt:lpstr>
      <vt:lpstr>LES RECOMMANDATIONS POUR LE PRS2 </vt:lpstr>
      <vt:lpstr>Des actions diversifiées de réponse aux urgences et à la veille sanitaire</vt:lpstr>
      <vt:lpstr>Un portage important de modernité en s’appuyant sur le TIC</vt:lpstr>
      <vt:lpstr>Une démocratie sanitaire qui aurait pu faire l’objet d’un portage plus important mais une nouvelle place pour les usagers et leur représentant</vt:lpstr>
      <vt:lpstr>LES RECOMMANDATIONS POUR LE PRS2 </vt:lpstr>
      <vt:lpstr>Définir une stratégie des « curseurs ».</vt:lpstr>
      <vt:lpstr>Annexes</vt:lpstr>
      <vt:lpstr>Entretiens réalisés</vt:lpstr>
      <vt:lpstr>Entretiens réalisés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Juliette Ovelacq</dc:creator>
  <cp:lastModifiedBy>ekeryer</cp:lastModifiedBy>
  <cp:revision>599</cp:revision>
  <cp:lastPrinted>2016-12-07T15:11:28Z</cp:lastPrinted>
  <dcterms:created xsi:type="dcterms:W3CDTF">2014-10-31T13:15:30Z</dcterms:created>
  <dcterms:modified xsi:type="dcterms:W3CDTF">2017-03-29T09:29:32Z</dcterms:modified>
</cp:coreProperties>
</file>